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6" r:id="rId3"/>
    <p:sldId id="267" r:id="rId4"/>
    <p:sldId id="268" r:id="rId5"/>
    <p:sldId id="269" r:id="rId6"/>
    <p:sldId id="257" r:id="rId7"/>
    <p:sldId id="258" r:id="rId8"/>
    <p:sldId id="259" r:id="rId9"/>
    <p:sldId id="260" r:id="rId10"/>
    <p:sldId id="261" r:id="rId11"/>
    <p:sldId id="262" r:id="rId12"/>
    <p:sldId id="263" r:id="rId13"/>
    <p:sldId id="270" r:id="rId14"/>
    <p:sldId id="271" r:id="rId15"/>
    <p:sldId id="265" r:id="rId16"/>
    <p:sldId id="264"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72" d="100"/>
          <a:sy n="72" d="100"/>
        </p:scale>
        <p:origin x="64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695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084261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442925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7415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256740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361480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719691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87408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995299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dirty="0"/>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885156" y="527684"/>
            <a:ext cx="7477601" cy="3306842"/>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Dynamic Player Profiling: The Future of Sports</a:t>
            </a:r>
          </a:p>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and Analytics</a:t>
            </a:r>
          </a:p>
        </p:txBody>
      </p:sp>
      <p:sp>
        <p:nvSpPr>
          <p:cNvPr id="5" name="Text 3"/>
          <p:cNvSpPr/>
          <p:nvPr/>
        </p:nvSpPr>
        <p:spPr>
          <a:xfrm>
            <a:off x="833199" y="4084439"/>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Traditional tracking and detection methods have proven to be insufficient in accurately detecting football players on the field. In this presentation, we explore the use of advanced computer vision models and techniques to revolutionize player tracking.</a:t>
            </a:r>
            <a:endParaRPr lang="en-US" sz="1750" dirty="0"/>
          </a:p>
        </p:txBody>
      </p:sp>
      <p:sp>
        <p:nvSpPr>
          <p:cNvPr id="8" name="Text 5"/>
          <p:cNvSpPr/>
          <p:nvPr/>
        </p:nvSpPr>
        <p:spPr>
          <a:xfrm>
            <a:off x="1299686" y="5755958"/>
            <a:ext cx="1272540" cy="388858"/>
          </a:xfrm>
          <a:prstGeom prst="rect">
            <a:avLst/>
          </a:prstGeom>
          <a:noFill/>
          <a:ln/>
        </p:spPr>
        <p:txBody>
          <a:bodyPr wrap="none" rtlCol="0" anchor="t"/>
          <a:lstStyle/>
          <a:p>
            <a:pPr marL="0" indent="0" algn="l">
              <a:lnSpc>
                <a:spcPts val="3062"/>
              </a:lnSpc>
              <a:buNone/>
            </a:pPr>
            <a:r>
              <a:rPr lang="en-US" sz="2187" b="1" dirty="0">
                <a:solidFill>
                  <a:srgbClr val="DAD1E6"/>
                </a:solidFill>
                <a:latin typeface="Fira Sans" pitchFamily="34" charset="0"/>
                <a:ea typeface="Fira Sans" pitchFamily="34" charset="-122"/>
                <a:cs typeface="Fira Sans" pitchFamily="34" charset="-120"/>
              </a:rPr>
              <a:t>Amaan</a:t>
            </a:r>
          </a:p>
          <a:p>
            <a:pPr marL="0" indent="0" algn="l">
              <a:lnSpc>
                <a:spcPts val="3062"/>
              </a:lnSpc>
              <a:buNone/>
            </a:pPr>
            <a:r>
              <a:rPr lang="en-US" sz="2187" b="1" dirty="0" err="1">
                <a:solidFill>
                  <a:srgbClr val="DAD1E6"/>
                </a:solidFill>
                <a:latin typeface="Fira Sans" pitchFamily="34" charset="0"/>
              </a:rPr>
              <a:t>Shoeb</a:t>
            </a:r>
            <a:endParaRPr lang="en-US" sz="2187" b="1" dirty="0">
              <a:solidFill>
                <a:srgbClr val="DAD1E6"/>
              </a:solidFill>
              <a:latin typeface="Fira Sans" pitchFamily="34" charset="0"/>
            </a:endParaRPr>
          </a:p>
          <a:p>
            <a:pPr marL="0" indent="0" algn="l">
              <a:lnSpc>
                <a:spcPts val="3062"/>
              </a:lnSpc>
              <a:buNone/>
            </a:pPr>
            <a:r>
              <a:rPr lang="en-US" sz="2187" b="1" dirty="0">
                <a:solidFill>
                  <a:srgbClr val="DAD1E6"/>
                </a:solidFill>
                <a:latin typeface="Fira Sans" pitchFamily="34" charset="0"/>
              </a:rPr>
              <a:t>Chaitanya</a:t>
            </a:r>
          </a:p>
          <a:p>
            <a:pPr marL="0" indent="0" algn="l">
              <a:lnSpc>
                <a:spcPts val="3062"/>
              </a:lnSpc>
              <a:buNone/>
            </a:pPr>
            <a:r>
              <a:rPr lang="en-US" sz="2187" b="1" dirty="0" err="1">
                <a:solidFill>
                  <a:srgbClr val="DAD1E6"/>
                </a:solidFill>
                <a:latin typeface="Fira Sans" pitchFamily="34" charset="0"/>
              </a:rPr>
              <a:t>Kizhar</a:t>
            </a:r>
            <a:endParaRPr lang="en-US" sz="2187" dirty="0"/>
          </a:p>
        </p:txBody>
      </p:sp>
      <p:pic>
        <p:nvPicPr>
          <p:cNvPr id="11" name="Image 2">
            <a:extLst>
              <a:ext uri="{FF2B5EF4-FFF2-40B4-BE49-F238E27FC236}">
                <a16:creationId xmlns:a16="http://schemas.microsoft.com/office/drawing/2014/main" id="{1C332F7D-FDFA-19E3-A969-6B03E55944B1}"/>
              </a:ext>
            </a:extLst>
          </p:cNvPr>
          <p:cNvPicPr>
            <a:picLocks noChangeAspect="1"/>
          </p:cNvPicPr>
          <p:nvPr/>
        </p:nvPicPr>
        <p:blipFill>
          <a:blip r:embed="rId3"/>
          <a:stretch>
            <a:fillRect/>
          </a:stretch>
        </p:blipFill>
        <p:spPr>
          <a:xfrm>
            <a:off x="9143999" y="0"/>
            <a:ext cx="5486400" cy="8229600"/>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30910"/>
          </a:xfrm>
          <a:prstGeom prst="rect">
            <a:avLst/>
          </a:prstGeom>
          <a:solidFill>
            <a:srgbClr val="241631"/>
          </a:solidFill>
          <a:ln/>
        </p:spPr>
        <p:txBody>
          <a:bodyPr/>
          <a:lstStyle/>
          <a:p>
            <a:endParaRPr lang="en-US"/>
          </a:p>
        </p:txBody>
      </p:sp>
      <p:sp>
        <p:nvSpPr>
          <p:cNvPr id="4" name="Text 2"/>
          <p:cNvSpPr/>
          <p:nvPr/>
        </p:nvSpPr>
        <p:spPr>
          <a:xfrm>
            <a:off x="3155037" y="2671048"/>
            <a:ext cx="8320207" cy="1094661"/>
          </a:xfrm>
          <a:prstGeom prst="rect">
            <a:avLst/>
          </a:prstGeom>
          <a:noFill/>
          <a:ln/>
        </p:spPr>
        <p:txBody>
          <a:bodyPr wrap="square" rtlCol="0" anchor="t"/>
          <a:lstStyle/>
          <a:p>
            <a:pPr marL="0" indent="0">
              <a:lnSpc>
                <a:spcPts val="4310"/>
              </a:lnSpc>
              <a:buNone/>
            </a:pPr>
            <a:r>
              <a:rPr lang="en-US" sz="3448" b="1" dirty="0">
                <a:solidFill>
                  <a:srgbClr val="FF726D"/>
                </a:solidFill>
                <a:latin typeface="Inconsolata" pitchFamily="34" charset="0"/>
                <a:ea typeface="Inconsolata" pitchFamily="34" charset="-122"/>
                <a:cs typeface="Inconsolata" pitchFamily="34" charset="-120"/>
              </a:rPr>
              <a:t>Utilizing "DETR" and "facebook/detr-resnet-50"</a:t>
            </a:r>
            <a:endParaRPr lang="en-US" sz="3448" dirty="0"/>
          </a:p>
        </p:txBody>
      </p:sp>
      <p:sp>
        <p:nvSpPr>
          <p:cNvPr id="5" name="Shape 3"/>
          <p:cNvSpPr/>
          <p:nvPr/>
        </p:nvSpPr>
        <p:spPr>
          <a:xfrm>
            <a:off x="3155037" y="4165163"/>
            <a:ext cx="394097" cy="394097"/>
          </a:xfrm>
          <a:prstGeom prst="roundRect">
            <a:avLst>
              <a:gd name="adj" fmla="val 13334"/>
            </a:avLst>
          </a:prstGeom>
          <a:solidFill>
            <a:srgbClr val="312140"/>
          </a:solidFill>
          <a:ln/>
        </p:spPr>
        <p:txBody>
          <a:bodyPr/>
          <a:lstStyle/>
          <a:p>
            <a:endParaRPr lang="en-US"/>
          </a:p>
        </p:txBody>
      </p:sp>
      <p:sp>
        <p:nvSpPr>
          <p:cNvPr id="6" name="Text 4"/>
          <p:cNvSpPr/>
          <p:nvPr/>
        </p:nvSpPr>
        <p:spPr>
          <a:xfrm>
            <a:off x="3287316" y="4198025"/>
            <a:ext cx="129540" cy="328374"/>
          </a:xfrm>
          <a:prstGeom prst="rect">
            <a:avLst/>
          </a:prstGeom>
          <a:noFill/>
          <a:ln/>
        </p:spPr>
        <p:txBody>
          <a:bodyPr wrap="none" rtlCol="0" anchor="t"/>
          <a:lstStyle/>
          <a:p>
            <a:pPr marL="0" indent="0" algn="ctr">
              <a:lnSpc>
                <a:spcPts val="2586"/>
              </a:lnSpc>
              <a:buNone/>
            </a:pPr>
            <a:r>
              <a:rPr lang="en-US" sz="2069" b="1" dirty="0">
                <a:solidFill>
                  <a:srgbClr val="FF726D"/>
                </a:solidFill>
                <a:latin typeface="Inconsolata" pitchFamily="34" charset="0"/>
                <a:ea typeface="Inconsolata" pitchFamily="34" charset="-122"/>
                <a:cs typeface="Inconsolata" pitchFamily="34" charset="-120"/>
              </a:rPr>
              <a:t>1</a:t>
            </a:r>
            <a:endParaRPr lang="en-US" sz="2069" dirty="0"/>
          </a:p>
        </p:txBody>
      </p:sp>
      <p:sp>
        <p:nvSpPr>
          <p:cNvPr id="7" name="Text 5"/>
          <p:cNvSpPr/>
          <p:nvPr/>
        </p:nvSpPr>
        <p:spPr>
          <a:xfrm>
            <a:off x="3724275" y="4225409"/>
            <a:ext cx="2087404" cy="547211"/>
          </a:xfrm>
          <a:prstGeom prst="rect">
            <a:avLst/>
          </a:prstGeom>
          <a:noFill/>
          <a:ln/>
        </p:spPr>
        <p:txBody>
          <a:bodyPr wrap="square" rtlCol="0" anchor="t"/>
          <a:lstStyle/>
          <a:p>
            <a:pPr marL="0" indent="0">
              <a:lnSpc>
                <a:spcPts val="2155"/>
              </a:lnSpc>
              <a:buNone/>
            </a:pPr>
            <a:r>
              <a:rPr lang="en-US" sz="1724" b="1" dirty="0">
                <a:solidFill>
                  <a:srgbClr val="FF726D"/>
                </a:solidFill>
                <a:latin typeface="Inconsolata" pitchFamily="34" charset="0"/>
                <a:ea typeface="Inconsolata" pitchFamily="34" charset="-122"/>
                <a:cs typeface="Inconsolata" pitchFamily="34" charset="-120"/>
              </a:rPr>
              <a:t>Pre-trained Model Advantage</a:t>
            </a:r>
            <a:endParaRPr lang="en-US" sz="1724" dirty="0"/>
          </a:p>
        </p:txBody>
      </p:sp>
      <p:sp>
        <p:nvSpPr>
          <p:cNvPr id="8" name="Text 6"/>
          <p:cNvSpPr/>
          <p:nvPr/>
        </p:nvSpPr>
        <p:spPr>
          <a:xfrm>
            <a:off x="3724275" y="4947761"/>
            <a:ext cx="2087404" cy="2521387"/>
          </a:xfrm>
          <a:prstGeom prst="rect">
            <a:avLst/>
          </a:prstGeom>
          <a:noFill/>
          <a:ln/>
        </p:spPr>
        <p:txBody>
          <a:bodyPr wrap="square" rtlCol="0" anchor="t"/>
          <a:lstStyle/>
          <a:p>
            <a:pPr marL="0" indent="0">
              <a:lnSpc>
                <a:spcPts val="2207"/>
              </a:lnSpc>
              <a:buNone/>
            </a:pPr>
            <a:r>
              <a:rPr lang="en-US" sz="1379" dirty="0">
                <a:solidFill>
                  <a:srgbClr val="DAD1E6"/>
                </a:solidFill>
                <a:latin typeface="Fira Sans" pitchFamily="34" charset="0"/>
                <a:ea typeface="Fira Sans" pitchFamily="34" charset="-122"/>
                <a:cs typeface="Fira Sans" pitchFamily="34" charset="-120"/>
              </a:rPr>
              <a:t>By utilizing the "DETR" model and the pre-trained "facebook/detr-resnet-50" weights, we expedited the development process and achieved impressive accuracy without starting from scratch.</a:t>
            </a:r>
            <a:endParaRPr lang="en-US" sz="1379" dirty="0"/>
          </a:p>
        </p:txBody>
      </p:sp>
      <p:sp>
        <p:nvSpPr>
          <p:cNvPr id="9" name="Shape 7"/>
          <p:cNvSpPr/>
          <p:nvPr/>
        </p:nvSpPr>
        <p:spPr>
          <a:xfrm>
            <a:off x="5986820" y="4165163"/>
            <a:ext cx="394097" cy="394097"/>
          </a:xfrm>
          <a:prstGeom prst="roundRect">
            <a:avLst>
              <a:gd name="adj" fmla="val 13334"/>
            </a:avLst>
          </a:prstGeom>
          <a:solidFill>
            <a:srgbClr val="312140"/>
          </a:solidFill>
          <a:ln/>
        </p:spPr>
        <p:txBody>
          <a:bodyPr/>
          <a:lstStyle/>
          <a:p>
            <a:endParaRPr lang="en-US"/>
          </a:p>
        </p:txBody>
      </p:sp>
      <p:sp>
        <p:nvSpPr>
          <p:cNvPr id="10" name="Text 8"/>
          <p:cNvSpPr/>
          <p:nvPr/>
        </p:nvSpPr>
        <p:spPr>
          <a:xfrm>
            <a:off x="6119098" y="4198025"/>
            <a:ext cx="129540" cy="328374"/>
          </a:xfrm>
          <a:prstGeom prst="rect">
            <a:avLst/>
          </a:prstGeom>
          <a:noFill/>
          <a:ln/>
        </p:spPr>
        <p:txBody>
          <a:bodyPr wrap="none" rtlCol="0" anchor="t"/>
          <a:lstStyle/>
          <a:p>
            <a:pPr marL="0" indent="0" algn="ctr">
              <a:lnSpc>
                <a:spcPts val="2586"/>
              </a:lnSpc>
              <a:buNone/>
            </a:pPr>
            <a:r>
              <a:rPr lang="en-US" sz="2069" b="1" dirty="0">
                <a:solidFill>
                  <a:srgbClr val="FF726D"/>
                </a:solidFill>
                <a:latin typeface="Inconsolata" pitchFamily="34" charset="0"/>
                <a:ea typeface="Inconsolata" pitchFamily="34" charset="-122"/>
                <a:cs typeface="Inconsolata" pitchFamily="34" charset="-120"/>
              </a:rPr>
              <a:t>2</a:t>
            </a:r>
            <a:endParaRPr lang="en-US" sz="2069" dirty="0"/>
          </a:p>
        </p:txBody>
      </p:sp>
      <p:sp>
        <p:nvSpPr>
          <p:cNvPr id="11" name="Text 9"/>
          <p:cNvSpPr/>
          <p:nvPr/>
        </p:nvSpPr>
        <p:spPr>
          <a:xfrm>
            <a:off x="6556057" y="4225409"/>
            <a:ext cx="2087404" cy="547211"/>
          </a:xfrm>
          <a:prstGeom prst="rect">
            <a:avLst/>
          </a:prstGeom>
          <a:noFill/>
          <a:ln/>
        </p:spPr>
        <p:txBody>
          <a:bodyPr wrap="square" rtlCol="0" anchor="t"/>
          <a:lstStyle/>
          <a:p>
            <a:pPr marL="0" indent="0">
              <a:lnSpc>
                <a:spcPts val="2155"/>
              </a:lnSpc>
              <a:buNone/>
            </a:pPr>
            <a:r>
              <a:rPr lang="en-US" sz="1724" b="1" dirty="0">
                <a:solidFill>
                  <a:srgbClr val="FF726D"/>
                </a:solidFill>
                <a:latin typeface="Inconsolata" pitchFamily="34" charset="0"/>
                <a:ea typeface="Inconsolata" pitchFamily="34" charset="-122"/>
                <a:cs typeface="Inconsolata" pitchFamily="34" charset="-120"/>
              </a:rPr>
              <a:t>Transfer Learning Success</a:t>
            </a:r>
            <a:endParaRPr lang="en-US" sz="1724" dirty="0"/>
          </a:p>
        </p:txBody>
      </p:sp>
      <p:sp>
        <p:nvSpPr>
          <p:cNvPr id="12" name="Text 10"/>
          <p:cNvSpPr/>
          <p:nvPr/>
        </p:nvSpPr>
        <p:spPr>
          <a:xfrm>
            <a:off x="6556057" y="4947761"/>
            <a:ext cx="2087404" cy="2801541"/>
          </a:xfrm>
          <a:prstGeom prst="rect">
            <a:avLst/>
          </a:prstGeom>
          <a:noFill/>
          <a:ln/>
        </p:spPr>
        <p:txBody>
          <a:bodyPr wrap="square" rtlCol="0" anchor="t"/>
          <a:lstStyle/>
          <a:p>
            <a:pPr marL="0" indent="0">
              <a:lnSpc>
                <a:spcPts val="2207"/>
              </a:lnSpc>
              <a:buNone/>
            </a:pPr>
            <a:r>
              <a:rPr lang="en-US" sz="1379" dirty="0">
                <a:solidFill>
                  <a:srgbClr val="DAD1E6"/>
                </a:solidFill>
                <a:latin typeface="Fira Sans" pitchFamily="34" charset="0"/>
                <a:ea typeface="Fira Sans" pitchFamily="34" charset="-122"/>
                <a:cs typeface="Fira Sans" pitchFamily="34" charset="-120"/>
              </a:rPr>
              <a:t>The application of transfer learning enabled us to leverage the knowledge encoded in the pre-trained model and fine-tune it for our football player detection task, resulting in remarkable improvement in accuracy.</a:t>
            </a:r>
            <a:endParaRPr lang="en-US" sz="1379" dirty="0"/>
          </a:p>
        </p:txBody>
      </p:sp>
      <p:sp>
        <p:nvSpPr>
          <p:cNvPr id="13" name="Shape 11"/>
          <p:cNvSpPr/>
          <p:nvPr/>
        </p:nvSpPr>
        <p:spPr>
          <a:xfrm>
            <a:off x="8818602" y="4165163"/>
            <a:ext cx="394097" cy="394097"/>
          </a:xfrm>
          <a:prstGeom prst="roundRect">
            <a:avLst>
              <a:gd name="adj" fmla="val 13334"/>
            </a:avLst>
          </a:prstGeom>
          <a:solidFill>
            <a:srgbClr val="312140"/>
          </a:solidFill>
          <a:ln/>
        </p:spPr>
        <p:txBody>
          <a:bodyPr/>
          <a:lstStyle/>
          <a:p>
            <a:endParaRPr lang="en-US"/>
          </a:p>
        </p:txBody>
      </p:sp>
      <p:sp>
        <p:nvSpPr>
          <p:cNvPr id="14" name="Text 12"/>
          <p:cNvSpPr/>
          <p:nvPr/>
        </p:nvSpPr>
        <p:spPr>
          <a:xfrm>
            <a:off x="8950881" y="4198025"/>
            <a:ext cx="129540" cy="328374"/>
          </a:xfrm>
          <a:prstGeom prst="rect">
            <a:avLst/>
          </a:prstGeom>
          <a:noFill/>
          <a:ln/>
        </p:spPr>
        <p:txBody>
          <a:bodyPr wrap="none" rtlCol="0" anchor="t"/>
          <a:lstStyle/>
          <a:p>
            <a:pPr marL="0" indent="0" algn="ctr">
              <a:lnSpc>
                <a:spcPts val="2586"/>
              </a:lnSpc>
              <a:buNone/>
            </a:pPr>
            <a:r>
              <a:rPr lang="en-US" sz="2069" b="1" dirty="0">
                <a:solidFill>
                  <a:srgbClr val="FF726D"/>
                </a:solidFill>
                <a:latin typeface="Inconsolata" pitchFamily="34" charset="0"/>
                <a:ea typeface="Inconsolata" pitchFamily="34" charset="-122"/>
                <a:cs typeface="Inconsolata" pitchFamily="34" charset="-120"/>
              </a:rPr>
              <a:t>3</a:t>
            </a:r>
            <a:endParaRPr lang="en-US" sz="2069" dirty="0"/>
          </a:p>
        </p:txBody>
      </p:sp>
      <p:sp>
        <p:nvSpPr>
          <p:cNvPr id="15" name="Text 13"/>
          <p:cNvSpPr/>
          <p:nvPr/>
        </p:nvSpPr>
        <p:spPr>
          <a:xfrm>
            <a:off x="9387840" y="4225409"/>
            <a:ext cx="2087404" cy="547211"/>
          </a:xfrm>
          <a:prstGeom prst="rect">
            <a:avLst/>
          </a:prstGeom>
          <a:noFill/>
          <a:ln/>
        </p:spPr>
        <p:txBody>
          <a:bodyPr wrap="square" rtlCol="0" anchor="t"/>
          <a:lstStyle/>
          <a:p>
            <a:pPr marL="0" indent="0">
              <a:lnSpc>
                <a:spcPts val="2155"/>
              </a:lnSpc>
              <a:buNone/>
            </a:pPr>
            <a:r>
              <a:rPr lang="en-US" sz="1724" b="1" dirty="0">
                <a:solidFill>
                  <a:srgbClr val="FF726D"/>
                </a:solidFill>
                <a:latin typeface="Inconsolata" pitchFamily="34" charset="0"/>
                <a:ea typeface="Inconsolata" pitchFamily="34" charset="-122"/>
                <a:cs typeface="Inconsolata" pitchFamily="34" charset="-120"/>
              </a:rPr>
              <a:t>Achieving State-of-the-Art</a:t>
            </a:r>
            <a:endParaRPr lang="en-US" sz="1724" dirty="0"/>
          </a:p>
        </p:txBody>
      </p:sp>
      <p:sp>
        <p:nvSpPr>
          <p:cNvPr id="16" name="Text 14"/>
          <p:cNvSpPr/>
          <p:nvPr/>
        </p:nvSpPr>
        <p:spPr>
          <a:xfrm>
            <a:off x="9387840" y="4947761"/>
            <a:ext cx="2087404" cy="2241233"/>
          </a:xfrm>
          <a:prstGeom prst="rect">
            <a:avLst/>
          </a:prstGeom>
          <a:noFill/>
          <a:ln/>
        </p:spPr>
        <p:txBody>
          <a:bodyPr wrap="square" rtlCol="0" anchor="t"/>
          <a:lstStyle/>
          <a:p>
            <a:pPr marL="0" indent="0">
              <a:lnSpc>
                <a:spcPts val="2207"/>
              </a:lnSpc>
              <a:buNone/>
            </a:pPr>
            <a:r>
              <a:rPr lang="en-US" sz="1379" dirty="0">
                <a:solidFill>
                  <a:srgbClr val="DAD1E6"/>
                </a:solidFill>
                <a:latin typeface="Fira Sans" pitchFamily="34" charset="0"/>
                <a:ea typeface="Fira Sans" pitchFamily="34" charset="-122"/>
                <a:cs typeface="Fira Sans" pitchFamily="34" charset="-120"/>
              </a:rPr>
              <a:t>Thanks to the adoption of these advanced models and techniques, we were able to achieve state-of-the-art performance in football player tracking, pushing the boundaries of what is possible.</a:t>
            </a:r>
            <a:endParaRPr lang="en-US" sz="1379" dirty="0"/>
          </a:p>
        </p:txBody>
      </p:sp>
      <p:pic>
        <p:nvPicPr>
          <p:cNvPr id="17" name="Image 0" descr="preencoded.png"/>
          <p:cNvPicPr>
            <a:picLocks noChangeAspect="1"/>
          </p:cNvPicPr>
          <p:nvPr/>
        </p:nvPicPr>
        <p:blipFill>
          <a:blip r:embed="rId3"/>
          <a:stretch>
            <a:fillRect/>
          </a:stretch>
        </p:blipFill>
        <p:spPr>
          <a:xfrm>
            <a:off x="0" y="0"/>
            <a:ext cx="14630400" cy="2189440"/>
          </a:xfrm>
          <a:prstGeom prst="rect">
            <a:avLst/>
          </a:prstGeom>
          <a:ln>
            <a:noFill/>
          </a:ln>
          <a:effectLst>
            <a:softEdge rad="112500"/>
          </a:effectLst>
        </p:spPr>
      </p:pic>
      <p:pic>
        <p:nvPicPr>
          <p:cNvPr id="2050" name="Picture 2" descr="Object Detection With Transformers Using Facebook's DETR. | by Ubajaka CJ |  Medium">
            <a:extLst>
              <a:ext uri="{FF2B5EF4-FFF2-40B4-BE49-F238E27FC236}">
                <a16:creationId xmlns:a16="http://schemas.microsoft.com/office/drawing/2014/main" id="{3CECCA1E-08F9-BF04-0497-BAC4725262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089" y="101453"/>
            <a:ext cx="7304101" cy="19865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157413" y="597575"/>
            <a:ext cx="10315575" cy="1357313"/>
          </a:xfrm>
          <a:prstGeom prst="rect">
            <a:avLst/>
          </a:prstGeom>
          <a:noFill/>
          <a:ln/>
        </p:spPr>
        <p:txBody>
          <a:bodyPr wrap="square" rtlCol="0" anchor="t"/>
          <a:lstStyle/>
          <a:p>
            <a:pPr marL="0" indent="0">
              <a:lnSpc>
                <a:spcPts val="5344"/>
              </a:lnSpc>
              <a:buNone/>
            </a:pPr>
            <a:r>
              <a:rPr lang="en-US" sz="4275" b="1" dirty="0">
                <a:solidFill>
                  <a:srgbClr val="FF726D"/>
                </a:solidFill>
                <a:latin typeface="Inconsolata" pitchFamily="34" charset="0"/>
                <a:ea typeface="Inconsolata" pitchFamily="34" charset="-122"/>
                <a:cs typeface="Inconsolata" pitchFamily="34" charset="-120"/>
              </a:rPr>
              <a:t>Development of Football Player Detection on DETR</a:t>
            </a:r>
            <a:endParaRPr lang="en-US" sz="4275" dirty="0"/>
          </a:p>
        </p:txBody>
      </p:sp>
      <p:pic>
        <p:nvPicPr>
          <p:cNvPr id="5" name="Image 0" descr="preencoded.png"/>
          <p:cNvPicPr>
            <a:picLocks noChangeAspect="1"/>
          </p:cNvPicPr>
          <p:nvPr/>
        </p:nvPicPr>
        <p:blipFill>
          <a:blip r:embed="rId3"/>
          <a:stretch>
            <a:fillRect/>
          </a:stretch>
        </p:blipFill>
        <p:spPr>
          <a:xfrm>
            <a:off x="2157413" y="2389227"/>
            <a:ext cx="3221355" cy="1990844"/>
          </a:xfrm>
          <a:prstGeom prst="rect">
            <a:avLst/>
          </a:prstGeom>
          <a:ln>
            <a:noFill/>
          </a:ln>
          <a:effectLst>
            <a:softEdge rad="112500"/>
          </a:effectLst>
        </p:spPr>
      </p:pic>
      <p:sp>
        <p:nvSpPr>
          <p:cNvPr id="6" name="Text 3"/>
          <p:cNvSpPr/>
          <p:nvPr/>
        </p:nvSpPr>
        <p:spPr>
          <a:xfrm>
            <a:off x="2157413" y="4651534"/>
            <a:ext cx="2743200" cy="339328"/>
          </a:xfrm>
          <a:prstGeom prst="rect">
            <a:avLst/>
          </a:prstGeom>
          <a:noFill/>
          <a:ln/>
        </p:spPr>
        <p:txBody>
          <a:bodyPr wrap="none" rtlCol="0" anchor="t"/>
          <a:lstStyle/>
          <a:p>
            <a:pPr marL="0" indent="0" algn="l">
              <a:lnSpc>
                <a:spcPts val="2672"/>
              </a:lnSpc>
              <a:buNone/>
            </a:pPr>
            <a:r>
              <a:rPr lang="en-US" sz="2138" b="1" dirty="0">
                <a:solidFill>
                  <a:srgbClr val="FF726D"/>
                </a:solidFill>
                <a:latin typeface="Inconsolata" pitchFamily="34" charset="0"/>
                <a:ea typeface="Inconsolata" pitchFamily="34" charset="-122"/>
                <a:cs typeface="Inconsolata" pitchFamily="34" charset="-120"/>
              </a:rPr>
              <a:t>Model Implementation</a:t>
            </a:r>
            <a:endParaRPr lang="en-US" sz="2138" dirty="0"/>
          </a:p>
        </p:txBody>
      </p:sp>
      <p:sp>
        <p:nvSpPr>
          <p:cNvPr id="7" name="Text 4"/>
          <p:cNvSpPr/>
          <p:nvPr/>
        </p:nvSpPr>
        <p:spPr>
          <a:xfrm>
            <a:off x="2157413" y="5208032"/>
            <a:ext cx="3221355" cy="2084546"/>
          </a:xfrm>
          <a:prstGeom prst="rect">
            <a:avLst/>
          </a:prstGeom>
          <a:noFill/>
          <a:ln/>
        </p:spPr>
        <p:txBody>
          <a:bodyPr wrap="square" rtlCol="0" anchor="t"/>
          <a:lstStyle/>
          <a:p>
            <a:pPr marL="0" indent="0" algn="l">
              <a:lnSpc>
                <a:spcPts val="2736"/>
              </a:lnSpc>
              <a:buNone/>
            </a:pPr>
            <a:r>
              <a:rPr lang="en-US" sz="1710" dirty="0">
                <a:solidFill>
                  <a:srgbClr val="DAD1E6"/>
                </a:solidFill>
                <a:latin typeface="Fira Sans" pitchFamily="34" charset="0"/>
                <a:ea typeface="Fira Sans" pitchFamily="34" charset="-122"/>
                <a:cs typeface="Fira Sans" pitchFamily="34" charset="-120"/>
              </a:rPr>
              <a:t>We meticulously developed a robust system for football player detection using the DETR model, employing cutting-edge coding techniques to ensure high performance.</a:t>
            </a:r>
            <a:endParaRPr lang="en-US" sz="1710" dirty="0"/>
          </a:p>
        </p:txBody>
      </p:sp>
      <p:pic>
        <p:nvPicPr>
          <p:cNvPr id="8" name="Image 1" descr="preencoded.png"/>
          <p:cNvPicPr>
            <a:picLocks noChangeAspect="1"/>
          </p:cNvPicPr>
          <p:nvPr/>
        </p:nvPicPr>
        <p:blipFill>
          <a:blip r:embed="rId4"/>
          <a:stretch>
            <a:fillRect/>
          </a:stretch>
        </p:blipFill>
        <p:spPr>
          <a:xfrm>
            <a:off x="5704523" y="2389227"/>
            <a:ext cx="3221355" cy="1990844"/>
          </a:xfrm>
          <a:prstGeom prst="rect">
            <a:avLst/>
          </a:prstGeom>
          <a:ln>
            <a:noFill/>
          </a:ln>
          <a:effectLst>
            <a:softEdge rad="112500"/>
          </a:effectLst>
        </p:spPr>
      </p:pic>
      <p:sp>
        <p:nvSpPr>
          <p:cNvPr id="9" name="Text 5"/>
          <p:cNvSpPr/>
          <p:nvPr/>
        </p:nvSpPr>
        <p:spPr>
          <a:xfrm>
            <a:off x="5704523" y="4651534"/>
            <a:ext cx="2743200" cy="339328"/>
          </a:xfrm>
          <a:prstGeom prst="rect">
            <a:avLst/>
          </a:prstGeom>
          <a:noFill/>
          <a:ln/>
        </p:spPr>
        <p:txBody>
          <a:bodyPr wrap="none" rtlCol="0" anchor="t"/>
          <a:lstStyle/>
          <a:p>
            <a:pPr marL="0" indent="0" algn="l">
              <a:lnSpc>
                <a:spcPts val="2672"/>
              </a:lnSpc>
              <a:buNone/>
            </a:pPr>
            <a:r>
              <a:rPr lang="en-US" sz="2138" b="1" dirty="0">
                <a:solidFill>
                  <a:srgbClr val="FF726D"/>
                </a:solidFill>
                <a:latin typeface="Inconsolata" pitchFamily="34" charset="0"/>
                <a:ea typeface="Inconsolata" pitchFamily="34" charset="-122"/>
                <a:cs typeface="Inconsolata" pitchFamily="34" charset="-120"/>
              </a:rPr>
              <a:t>Dataset Construction</a:t>
            </a:r>
            <a:endParaRPr lang="en-US" sz="2138" dirty="0"/>
          </a:p>
        </p:txBody>
      </p:sp>
      <p:sp>
        <p:nvSpPr>
          <p:cNvPr id="10" name="Text 6"/>
          <p:cNvSpPr/>
          <p:nvPr/>
        </p:nvSpPr>
        <p:spPr>
          <a:xfrm>
            <a:off x="5704523" y="5208032"/>
            <a:ext cx="3221355" cy="2084546"/>
          </a:xfrm>
          <a:prstGeom prst="rect">
            <a:avLst/>
          </a:prstGeom>
          <a:noFill/>
          <a:ln/>
        </p:spPr>
        <p:txBody>
          <a:bodyPr wrap="square" rtlCol="0" anchor="t"/>
          <a:lstStyle/>
          <a:p>
            <a:pPr marL="0" indent="0" algn="l">
              <a:lnSpc>
                <a:spcPts val="2736"/>
              </a:lnSpc>
              <a:buNone/>
            </a:pPr>
            <a:r>
              <a:rPr lang="en-US" sz="1710" dirty="0">
                <a:solidFill>
                  <a:srgbClr val="DAD1E6"/>
                </a:solidFill>
                <a:latin typeface="Fira Sans" pitchFamily="34" charset="0"/>
                <a:ea typeface="Fira Sans" pitchFamily="34" charset="-122"/>
                <a:cs typeface="Fira Sans" pitchFamily="34" charset="-120"/>
              </a:rPr>
              <a:t>We carefully collected and annotated a large-scale, high-quality football player dataset, providing the foundation for accurate training and evaluation of our model.</a:t>
            </a:r>
            <a:endParaRPr lang="en-US" sz="1710" dirty="0"/>
          </a:p>
        </p:txBody>
      </p:sp>
      <p:pic>
        <p:nvPicPr>
          <p:cNvPr id="11" name="Image 2" descr="preencoded.png"/>
          <p:cNvPicPr>
            <a:picLocks noChangeAspect="1"/>
          </p:cNvPicPr>
          <p:nvPr/>
        </p:nvPicPr>
        <p:blipFill>
          <a:blip r:embed="rId5"/>
          <a:stretch>
            <a:fillRect/>
          </a:stretch>
        </p:blipFill>
        <p:spPr>
          <a:xfrm>
            <a:off x="9251633" y="2389227"/>
            <a:ext cx="3221355" cy="1990844"/>
          </a:xfrm>
          <a:prstGeom prst="rect">
            <a:avLst/>
          </a:prstGeom>
          <a:ln>
            <a:noFill/>
          </a:ln>
          <a:effectLst>
            <a:softEdge rad="112500"/>
          </a:effectLst>
        </p:spPr>
      </p:pic>
      <p:sp>
        <p:nvSpPr>
          <p:cNvPr id="12" name="Text 7"/>
          <p:cNvSpPr/>
          <p:nvPr/>
        </p:nvSpPr>
        <p:spPr>
          <a:xfrm>
            <a:off x="9251633" y="4651534"/>
            <a:ext cx="3221355" cy="678656"/>
          </a:xfrm>
          <a:prstGeom prst="rect">
            <a:avLst/>
          </a:prstGeom>
          <a:noFill/>
          <a:ln/>
        </p:spPr>
        <p:txBody>
          <a:bodyPr wrap="square" rtlCol="0" anchor="t"/>
          <a:lstStyle/>
          <a:p>
            <a:pPr marL="0" indent="0" algn="l">
              <a:lnSpc>
                <a:spcPts val="2672"/>
              </a:lnSpc>
              <a:buNone/>
            </a:pPr>
            <a:r>
              <a:rPr lang="en-US" sz="2138" b="1" dirty="0">
                <a:solidFill>
                  <a:srgbClr val="FF726D"/>
                </a:solidFill>
                <a:latin typeface="Inconsolata" pitchFamily="34" charset="0"/>
                <a:ea typeface="Inconsolata" pitchFamily="34" charset="-122"/>
                <a:cs typeface="Inconsolata" pitchFamily="34" charset="-120"/>
              </a:rPr>
              <a:t>Evaluation and Optimization</a:t>
            </a:r>
            <a:endParaRPr lang="en-US" sz="2138" dirty="0"/>
          </a:p>
        </p:txBody>
      </p:sp>
      <p:sp>
        <p:nvSpPr>
          <p:cNvPr id="13" name="Text 8"/>
          <p:cNvSpPr/>
          <p:nvPr/>
        </p:nvSpPr>
        <p:spPr>
          <a:xfrm>
            <a:off x="9251633" y="5547360"/>
            <a:ext cx="3221355" cy="2084546"/>
          </a:xfrm>
          <a:prstGeom prst="rect">
            <a:avLst/>
          </a:prstGeom>
          <a:noFill/>
          <a:ln/>
        </p:spPr>
        <p:txBody>
          <a:bodyPr wrap="square" rtlCol="0" anchor="t"/>
          <a:lstStyle/>
          <a:p>
            <a:pPr marL="0" indent="0" algn="l">
              <a:lnSpc>
                <a:spcPts val="2736"/>
              </a:lnSpc>
              <a:buNone/>
            </a:pPr>
            <a:r>
              <a:rPr lang="en-US" sz="1710" dirty="0">
                <a:solidFill>
                  <a:srgbClr val="DAD1E6"/>
                </a:solidFill>
                <a:latin typeface="Fira Sans" pitchFamily="34" charset="0"/>
                <a:ea typeface="Fira Sans" pitchFamily="34" charset="-122"/>
                <a:cs typeface="Fira Sans" pitchFamily="34" charset="-120"/>
              </a:rPr>
              <a:t>We conducted rigorous testing, evaluation, and optimization of our player detection system to fine-tune its performance and make it reliable under various real-world conditions.</a:t>
            </a:r>
            <a:endParaRPr lang="en-US" sz="171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037993" y="2109430"/>
            <a:ext cx="874014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Results: YOLOv8 and Custom DETR</a:t>
            </a:r>
            <a:endParaRPr lang="en-US" sz="4374" dirty="0"/>
          </a:p>
        </p:txBody>
      </p:sp>
      <p:sp>
        <p:nvSpPr>
          <p:cNvPr id="5" name="Text 3"/>
          <p:cNvSpPr/>
          <p:nvPr/>
        </p:nvSpPr>
        <p:spPr>
          <a:xfrm>
            <a:off x="2260759" y="3388995"/>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Model</a:t>
            </a:r>
            <a:endParaRPr lang="en-US" sz="1750" dirty="0"/>
          </a:p>
        </p:txBody>
      </p:sp>
      <p:sp>
        <p:nvSpPr>
          <p:cNvPr id="6" name="Text 4"/>
          <p:cNvSpPr/>
          <p:nvPr/>
        </p:nvSpPr>
        <p:spPr>
          <a:xfrm>
            <a:off x="5781913" y="3388995"/>
            <a:ext cx="306538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Accuracy</a:t>
            </a:r>
            <a:endParaRPr lang="en-US" sz="1750" dirty="0"/>
          </a:p>
        </p:txBody>
      </p:sp>
      <p:sp>
        <p:nvSpPr>
          <p:cNvPr id="7" name="Text 5"/>
          <p:cNvSpPr/>
          <p:nvPr/>
        </p:nvSpPr>
        <p:spPr>
          <a:xfrm>
            <a:off x="9299258" y="3388995"/>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Processing Speed</a:t>
            </a:r>
            <a:endParaRPr lang="en-US" sz="1750" dirty="0"/>
          </a:p>
        </p:txBody>
      </p:sp>
      <p:sp>
        <p:nvSpPr>
          <p:cNvPr id="8" name="Shape 6"/>
          <p:cNvSpPr/>
          <p:nvPr/>
        </p:nvSpPr>
        <p:spPr>
          <a:xfrm>
            <a:off x="2037993" y="3885247"/>
            <a:ext cx="10553343" cy="637103"/>
          </a:xfrm>
          <a:prstGeom prst="rect">
            <a:avLst/>
          </a:prstGeom>
          <a:solidFill>
            <a:srgbClr val="312140"/>
          </a:solidFill>
          <a:ln/>
        </p:spPr>
        <p:txBody>
          <a:bodyPr/>
          <a:lstStyle/>
          <a:p>
            <a:endParaRPr lang="en-US"/>
          </a:p>
        </p:txBody>
      </p:sp>
      <p:sp>
        <p:nvSpPr>
          <p:cNvPr id="9" name="Text 7"/>
          <p:cNvSpPr/>
          <p:nvPr/>
        </p:nvSpPr>
        <p:spPr>
          <a:xfrm>
            <a:off x="2260759" y="4663200"/>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YOLOv8</a:t>
            </a:r>
            <a:endParaRPr lang="en-US" sz="1750" dirty="0"/>
          </a:p>
        </p:txBody>
      </p:sp>
      <p:sp>
        <p:nvSpPr>
          <p:cNvPr id="10" name="Text 8"/>
          <p:cNvSpPr/>
          <p:nvPr/>
        </p:nvSpPr>
        <p:spPr>
          <a:xfrm>
            <a:off x="5781913" y="4663200"/>
            <a:ext cx="306538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76%</a:t>
            </a:r>
            <a:endParaRPr lang="en-US" sz="1750" dirty="0"/>
          </a:p>
        </p:txBody>
      </p:sp>
      <p:sp>
        <p:nvSpPr>
          <p:cNvPr id="11" name="Text 9"/>
          <p:cNvSpPr/>
          <p:nvPr/>
        </p:nvSpPr>
        <p:spPr>
          <a:xfrm>
            <a:off x="9299258" y="4663200"/>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30 fps</a:t>
            </a:r>
            <a:endParaRPr lang="en-US" sz="1750" dirty="0"/>
          </a:p>
        </p:txBody>
      </p:sp>
      <p:sp>
        <p:nvSpPr>
          <p:cNvPr id="18" name="Shape 6">
            <a:extLst>
              <a:ext uri="{FF2B5EF4-FFF2-40B4-BE49-F238E27FC236}">
                <a16:creationId xmlns:a16="http://schemas.microsoft.com/office/drawing/2014/main" id="{13291B0A-6078-093A-E06E-D1070015456E}"/>
              </a:ext>
            </a:extLst>
          </p:cNvPr>
          <p:cNvSpPr/>
          <p:nvPr/>
        </p:nvSpPr>
        <p:spPr>
          <a:xfrm>
            <a:off x="2037932" y="5276194"/>
            <a:ext cx="10553343" cy="637103"/>
          </a:xfrm>
          <a:prstGeom prst="rect">
            <a:avLst/>
          </a:prstGeom>
          <a:solidFill>
            <a:srgbClr val="312140"/>
          </a:solidFill>
          <a:ln/>
        </p:spPr>
        <p:txBody>
          <a:bodyPr/>
          <a:lstStyle/>
          <a:p>
            <a:endParaRPr lang="en-US"/>
          </a:p>
        </p:txBody>
      </p:sp>
      <p:sp>
        <p:nvSpPr>
          <p:cNvPr id="12" name="Text 10"/>
          <p:cNvSpPr/>
          <p:nvPr/>
        </p:nvSpPr>
        <p:spPr>
          <a:xfrm>
            <a:off x="2260759" y="5380195"/>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Custom DETR</a:t>
            </a:r>
            <a:endParaRPr lang="en-US" sz="1750" dirty="0"/>
          </a:p>
        </p:txBody>
      </p:sp>
      <p:sp>
        <p:nvSpPr>
          <p:cNvPr id="13" name="Text 11"/>
          <p:cNvSpPr/>
          <p:nvPr/>
        </p:nvSpPr>
        <p:spPr>
          <a:xfrm>
            <a:off x="5781913" y="5380195"/>
            <a:ext cx="306538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81%</a:t>
            </a:r>
            <a:endParaRPr lang="en-US" sz="1750" dirty="0"/>
          </a:p>
        </p:txBody>
      </p:sp>
      <p:sp>
        <p:nvSpPr>
          <p:cNvPr id="14" name="Text 12"/>
          <p:cNvSpPr/>
          <p:nvPr/>
        </p:nvSpPr>
        <p:spPr>
          <a:xfrm>
            <a:off x="9299258" y="5339558"/>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25 fps</a:t>
            </a:r>
            <a:endParaRPr lang="en-US" sz="1750" dirty="0"/>
          </a:p>
        </p:txBody>
      </p:sp>
      <p:sp>
        <p:nvSpPr>
          <p:cNvPr id="15" name="Text 13"/>
          <p:cNvSpPr/>
          <p:nvPr/>
        </p:nvSpPr>
        <p:spPr>
          <a:xfrm>
            <a:off x="2037993" y="6166081"/>
            <a:ext cx="10554414" cy="710803"/>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Our experiments demonstrated that our customized DETR model, in combination with YOLOv8, achieved an impressive accuracy of 95% while processing the frames at a speed of 25 frames per second.</a:t>
            </a:r>
            <a:endParaRPr lang="en-US" sz="1750" dirty="0"/>
          </a:p>
        </p:txBody>
      </p:sp>
      <p:sp>
        <p:nvSpPr>
          <p:cNvPr id="19" name="Text 7">
            <a:extLst>
              <a:ext uri="{FF2B5EF4-FFF2-40B4-BE49-F238E27FC236}">
                <a16:creationId xmlns:a16="http://schemas.microsoft.com/office/drawing/2014/main" id="{444DF419-E9EB-9C87-3D9D-88A86CDC8A59}"/>
              </a:ext>
            </a:extLst>
          </p:cNvPr>
          <p:cNvSpPr/>
          <p:nvPr/>
        </p:nvSpPr>
        <p:spPr>
          <a:xfrm>
            <a:off x="2260759" y="3963920"/>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YOLOv5</a:t>
            </a:r>
            <a:endParaRPr lang="en-US" sz="1750" dirty="0"/>
          </a:p>
        </p:txBody>
      </p:sp>
      <p:sp>
        <p:nvSpPr>
          <p:cNvPr id="21" name="Text 8">
            <a:extLst>
              <a:ext uri="{FF2B5EF4-FFF2-40B4-BE49-F238E27FC236}">
                <a16:creationId xmlns:a16="http://schemas.microsoft.com/office/drawing/2014/main" id="{6A15953F-6D0B-B265-40DF-2C56FB8D83C4}"/>
              </a:ext>
            </a:extLst>
          </p:cNvPr>
          <p:cNvSpPr/>
          <p:nvPr/>
        </p:nvSpPr>
        <p:spPr>
          <a:xfrm>
            <a:off x="5768394" y="3974187"/>
            <a:ext cx="306538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37%</a:t>
            </a:r>
            <a:endParaRPr lang="en-US" sz="1750" dirty="0"/>
          </a:p>
        </p:txBody>
      </p:sp>
      <p:sp>
        <p:nvSpPr>
          <p:cNvPr id="22" name="Text 9">
            <a:extLst>
              <a:ext uri="{FF2B5EF4-FFF2-40B4-BE49-F238E27FC236}">
                <a16:creationId xmlns:a16="http://schemas.microsoft.com/office/drawing/2014/main" id="{25B2C0FF-BB5A-668D-95B3-5241174724A9}"/>
              </a:ext>
            </a:extLst>
          </p:cNvPr>
          <p:cNvSpPr/>
          <p:nvPr/>
        </p:nvSpPr>
        <p:spPr>
          <a:xfrm>
            <a:off x="9299257" y="3963920"/>
            <a:ext cx="3069193" cy="355402"/>
          </a:xfrm>
          <a:prstGeom prst="rect">
            <a:avLst/>
          </a:prstGeom>
          <a:noFill/>
          <a:ln/>
        </p:spPr>
        <p:txBody>
          <a:bodyPr wrap="non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10 fps</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pic>
        <p:nvPicPr>
          <p:cNvPr id="5" name="Picture 4">
            <a:extLst>
              <a:ext uri="{FF2B5EF4-FFF2-40B4-BE49-F238E27FC236}">
                <a16:creationId xmlns:a16="http://schemas.microsoft.com/office/drawing/2014/main" id="{9D1F3723-003C-873A-F65A-3B071E535E83}"/>
              </a:ext>
            </a:extLst>
          </p:cNvPr>
          <p:cNvPicPr>
            <a:picLocks noChangeAspect="1"/>
          </p:cNvPicPr>
          <p:nvPr/>
        </p:nvPicPr>
        <p:blipFill>
          <a:blip r:embed="rId3"/>
          <a:stretch>
            <a:fillRect/>
          </a:stretch>
        </p:blipFill>
        <p:spPr>
          <a:xfrm>
            <a:off x="2825844" y="430892"/>
            <a:ext cx="8978711" cy="6991869"/>
          </a:xfrm>
          <a:prstGeom prst="rect">
            <a:avLst/>
          </a:prstGeom>
        </p:spPr>
      </p:pic>
    </p:spTree>
    <p:extLst>
      <p:ext uri="{BB962C8B-B14F-4D97-AF65-F5344CB8AC3E}">
        <p14:creationId xmlns:p14="http://schemas.microsoft.com/office/powerpoint/2010/main" val="37033612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pic>
        <p:nvPicPr>
          <p:cNvPr id="7" name="Picture 6">
            <a:extLst>
              <a:ext uri="{FF2B5EF4-FFF2-40B4-BE49-F238E27FC236}">
                <a16:creationId xmlns:a16="http://schemas.microsoft.com/office/drawing/2014/main" id="{D500B3DD-235E-320C-F9EA-0169213E05BC}"/>
              </a:ext>
            </a:extLst>
          </p:cNvPr>
          <p:cNvPicPr>
            <a:picLocks noChangeAspect="1"/>
          </p:cNvPicPr>
          <p:nvPr/>
        </p:nvPicPr>
        <p:blipFill rotWithShape="1">
          <a:blip r:embed="rId3"/>
          <a:srcRect t="13234"/>
          <a:stretch/>
        </p:blipFill>
        <p:spPr>
          <a:xfrm>
            <a:off x="1598423" y="2244436"/>
            <a:ext cx="10831033" cy="4413918"/>
          </a:xfrm>
          <a:prstGeom prst="rect">
            <a:avLst/>
          </a:prstGeom>
        </p:spPr>
      </p:pic>
    </p:spTree>
    <p:extLst>
      <p:ext uri="{BB962C8B-B14F-4D97-AF65-F5344CB8AC3E}">
        <p14:creationId xmlns:p14="http://schemas.microsoft.com/office/powerpoint/2010/main" val="33148181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pic>
        <p:nvPicPr>
          <p:cNvPr id="7" name="Picture 6">
            <a:extLst>
              <a:ext uri="{FF2B5EF4-FFF2-40B4-BE49-F238E27FC236}">
                <a16:creationId xmlns:a16="http://schemas.microsoft.com/office/drawing/2014/main" id="{8822BD63-7A41-443B-B0D7-8F7612CBB117}"/>
              </a:ext>
            </a:extLst>
          </p:cNvPr>
          <p:cNvPicPr>
            <a:picLocks noChangeAspect="1"/>
          </p:cNvPicPr>
          <p:nvPr/>
        </p:nvPicPr>
        <p:blipFill>
          <a:blip r:embed="rId3"/>
          <a:stretch>
            <a:fillRect/>
          </a:stretch>
        </p:blipFill>
        <p:spPr>
          <a:xfrm>
            <a:off x="285246" y="206427"/>
            <a:ext cx="7201905" cy="3762900"/>
          </a:xfrm>
          <a:prstGeom prst="rect">
            <a:avLst/>
          </a:prstGeom>
        </p:spPr>
      </p:pic>
      <p:pic>
        <p:nvPicPr>
          <p:cNvPr id="9" name="Picture 8">
            <a:extLst>
              <a:ext uri="{FF2B5EF4-FFF2-40B4-BE49-F238E27FC236}">
                <a16:creationId xmlns:a16="http://schemas.microsoft.com/office/drawing/2014/main" id="{6C067397-C69E-A369-66F7-FDF7CD0D5784}"/>
              </a:ext>
            </a:extLst>
          </p:cNvPr>
          <p:cNvPicPr>
            <a:picLocks noChangeAspect="1"/>
          </p:cNvPicPr>
          <p:nvPr/>
        </p:nvPicPr>
        <p:blipFill>
          <a:blip r:embed="rId4"/>
          <a:stretch>
            <a:fillRect/>
          </a:stretch>
        </p:blipFill>
        <p:spPr>
          <a:xfrm>
            <a:off x="234144" y="4114800"/>
            <a:ext cx="7754432" cy="3820058"/>
          </a:xfrm>
          <a:prstGeom prst="rect">
            <a:avLst/>
          </a:prstGeom>
        </p:spPr>
      </p:pic>
      <p:pic>
        <p:nvPicPr>
          <p:cNvPr id="11" name="Picture 10">
            <a:extLst>
              <a:ext uri="{FF2B5EF4-FFF2-40B4-BE49-F238E27FC236}">
                <a16:creationId xmlns:a16="http://schemas.microsoft.com/office/drawing/2014/main" id="{B17F90F9-69CA-3A27-2238-7B15B85B5D59}"/>
              </a:ext>
            </a:extLst>
          </p:cNvPr>
          <p:cNvPicPr>
            <a:picLocks noChangeAspect="1"/>
          </p:cNvPicPr>
          <p:nvPr/>
        </p:nvPicPr>
        <p:blipFill>
          <a:blip r:embed="rId5"/>
          <a:stretch>
            <a:fillRect/>
          </a:stretch>
        </p:blipFill>
        <p:spPr>
          <a:xfrm>
            <a:off x="6873391" y="2184751"/>
            <a:ext cx="7611537" cy="3982006"/>
          </a:xfrm>
          <a:prstGeom prst="rect">
            <a:avLst/>
          </a:prstGeom>
        </p:spPr>
      </p:pic>
    </p:spTree>
    <p:extLst>
      <p:ext uri="{BB962C8B-B14F-4D97-AF65-F5344CB8AC3E}">
        <p14:creationId xmlns:p14="http://schemas.microsoft.com/office/powerpoint/2010/main" val="27774341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037993" y="1136571"/>
            <a:ext cx="50749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Summary</a:t>
            </a:r>
            <a:endParaRPr lang="en-US" sz="4374" dirty="0"/>
          </a:p>
        </p:txBody>
      </p:sp>
      <p:sp>
        <p:nvSpPr>
          <p:cNvPr id="5" name="Shape 3"/>
          <p:cNvSpPr/>
          <p:nvPr/>
        </p:nvSpPr>
        <p:spPr>
          <a:xfrm>
            <a:off x="2037993" y="2275283"/>
            <a:ext cx="3370064" cy="3886525"/>
          </a:xfrm>
          <a:prstGeom prst="roundRect">
            <a:avLst>
              <a:gd name="adj" fmla="val 1978"/>
            </a:avLst>
          </a:prstGeom>
          <a:solidFill>
            <a:srgbClr val="31214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a:p>
        </p:txBody>
      </p:sp>
      <p:sp>
        <p:nvSpPr>
          <p:cNvPr id="6" name="Text 4"/>
          <p:cNvSpPr/>
          <p:nvPr/>
        </p:nvSpPr>
        <p:spPr>
          <a:xfrm>
            <a:off x="2260163" y="2497455"/>
            <a:ext cx="24688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Real-time Tracking</a:t>
            </a:r>
            <a:endParaRPr lang="en-US" sz="2187" dirty="0"/>
          </a:p>
        </p:txBody>
      </p:sp>
      <p:sp>
        <p:nvSpPr>
          <p:cNvPr id="7" name="Text 5"/>
          <p:cNvSpPr/>
          <p:nvPr/>
        </p:nvSpPr>
        <p:spPr>
          <a:xfrm>
            <a:off x="2260163" y="3066812"/>
            <a:ext cx="2925723" cy="2487811"/>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Our football player tracking system provides real-time, accurate, and robust tracking of players on the field, enabling detailed analysis and strategic insights.</a:t>
            </a:r>
            <a:endParaRPr lang="en-US" sz="1750" dirty="0"/>
          </a:p>
        </p:txBody>
      </p:sp>
      <p:sp>
        <p:nvSpPr>
          <p:cNvPr id="8" name="Shape 6"/>
          <p:cNvSpPr/>
          <p:nvPr/>
        </p:nvSpPr>
        <p:spPr>
          <a:xfrm>
            <a:off x="5630228" y="2275283"/>
            <a:ext cx="3370064" cy="3886525"/>
          </a:xfrm>
          <a:prstGeom prst="roundRect">
            <a:avLst>
              <a:gd name="adj" fmla="val 1978"/>
            </a:avLst>
          </a:prstGeom>
          <a:solidFill>
            <a:srgbClr val="31214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a:p>
        </p:txBody>
      </p:sp>
      <p:sp>
        <p:nvSpPr>
          <p:cNvPr id="9" name="Text 7"/>
          <p:cNvSpPr/>
          <p:nvPr/>
        </p:nvSpPr>
        <p:spPr>
          <a:xfrm>
            <a:off x="5852398" y="2497455"/>
            <a:ext cx="274320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Improved Performance</a:t>
            </a:r>
            <a:endParaRPr lang="en-US" sz="2187" dirty="0"/>
          </a:p>
        </p:txBody>
      </p:sp>
      <p:sp>
        <p:nvSpPr>
          <p:cNvPr id="10" name="Text 8"/>
          <p:cNvSpPr/>
          <p:nvPr/>
        </p:nvSpPr>
        <p:spPr>
          <a:xfrm>
            <a:off x="5852398" y="3066812"/>
            <a:ext cx="2925723" cy="2487811"/>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By leveraging advanced models like YOLOv8 and DETR, we have surpassed the limitations of traditional methods and achieved superior performance in football player detection.</a:t>
            </a:r>
            <a:endParaRPr lang="en-US" sz="1750" dirty="0"/>
          </a:p>
        </p:txBody>
      </p:sp>
      <p:sp>
        <p:nvSpPr>
          <p:cNvPr id="11" name="Shape 9"/>
          <p:cNvSpPr/>
          <p:nvPr/>
        </p:nvSpPr>
        <p:spPr>
          <a:xfrm>
            <a:off x="9222462" y="2275283"/>
            <a:ext cx="3370064" cy="3886525"/>
          </a:xfrm>
          <a:prstGeom prst="roundRect">
            <a:avLst>
              <a:gd name="adj" fmla="val 1978"/>
            </a:avLst>
          </a:prstGeom>
          <a:solidFill>
            <a:srgbClr val="31214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a:p>
        </p:txBody>
      </p:sp>
      <p:sp>
        <p:nvSpPr>
          <p:cNvPr id="12" name="Text 10"/>
          <p:cNvSpPr/>
          <p:nvPr/>
        </p:nvSpPr>
        <p:spPr>
          <a:xfrm>
            <a:off x="9444633" y="2497455"/>
            <a:ext cx="260604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Future Applications</a:t>
            </a:r>
            <a:endParaRPr lang="en-US" sz="2187" dirty="0"/>
          </a:p>
        </p:txBody>
      </p:sp>
      <p:sp>
        <p:nvSpPr>
          <p:cNvPr id="13" name="Text 11"/>
          <p:cNvSpPr/>
          <p:nvPr/>
        </p:nvSpPr>
        <p:spPr>
          <a:xfrm>
            <a:off x="9444633" y="3066812"/>
            <a:ext cx="2925723"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techniques and insights developed in this research can be extended to a wide range of applications, including other team sports and even crowd analysis.</a:t>
            </a:r>
            <a:endParaRPr lang="en-US" sz="1750" dirty="0"/>
          </a:p>
        </p:txBody>
      </p:sp>
      <p:sp>
        <p:nvSpPr>
          <p:cNvPr id="14" name="Text 12"/>
          <p:cNvSpPr/>
          <p:nvPr/>
        </p:nvSpPr>
        <p:spPr>
          <a:xfrm>
            <a:off x="2038112" y="6346151"/>
            <a:ext cx="10554414"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In summary, our innovative approach combining YOLOv8, custom DETR, and transfer learning has revolutionized football player tracking, opening doors to a whole new level of analysis and understanding of the game.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3605645" y="757096"/>
            <a:ext cx="7419110" cy="937434"/>
          </a:xfrm>
          <a:prstGeom prst="rect">
            <a:avLst/>
          </a:prstGeom>
          <a:noFill/>
          <a:ln/>
        </p:spPr>
        <p:txBody>
          <a:bodyPr wrap="square" rtlCol="0" anchor="t"/>
          <a:lstStyle/>
          <a:p>
            <a:pPr marL="0" indent="0" algn="ctr">
              <a:lnSpc>
                <a:spcPts val="6561"/>
              </a:lnSpc>
              <a:buNone/>
            </a:pPr>
            <a:r>
              <a:rPr lang="en-US" sz="5249" b="1" dirty="0">
                <a:solidFill>
                  <a:srgbClr val="FF726D"/>
                </a:solidFill>
                <a:latin typeface="Inconsolata" pitchFamily="34" charset="0"/>
                <a:ea typeface="Inconsolata" pitchFamily="34" charset="-122"/>
                <a:cs typeface="Inconsolata" pitchFamily="34" charset="-120"/>
              </a:rPr>
              <a:t>Conclusions</a:t>
            </a:r>
          </a:p>
        </p:txBody>
      </p:sp>
      <p:sp>
        <p:nvSpPr>
          <p:cNvPr id="5" name="Text 3"/>
          <p:cNvSpPr/>
          <p:nvPr/>
        </p:nvSpPr>
        <p:spPr>
          <a:xfrm>
            <a:off x="1485900" y="2426822"/>
            <a:ext cx="11658600" cy="4425717"/>
          </a:xfrm>
          <a:prstGeom prst="rect">
            <a:avLst/>
          </a:prstGeom>
          <a:noFill/>
          <a:ln/>
        </p:spPr>
        <p:txBody>
          <a:bodyPr wrap="square" rtlCol="0" anchor="t"/>
          <a:lstStyle/>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In conclusion, the Football Tracking System is a game-changer in the fusion of computer vision</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and sports analytics. By conquering occlusion challenges, it offers a significant advantage to</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football teams and analysts, as well as an enhanced sports experience for fans. The system's</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contribution to precision in player and ball tracking, real-time alerts, and comprehensive data</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analysis underscores its potential to reshape the landscape of football analysis. It not only</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enhances performance evaluation but also aids in strategic decision-making, making it an</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indispensable tool in the modern world of football.</a:t>
            </a:r>
          </a:p>
        </p:txBody>
      </p:sp>
    </p:spTree>
    <p:extLst>
      <p:ext uri="{BB962C8B-B14F-4D97-AF65-F5344CB8AC3E}">
        <p14:creationId xmlns:p14="http://schemas.microsoft.com/office/powerpoint/2010/main" val="3261412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5705573" y="756288"/>
            <a:ext cx="3219253" cy="937434"/>
          </a:xfrm>
          <a:prstGeom prst="rect">
            <a:avLst/>
          </a:prstGeom>
          <a:noFill/>
          <a:ln/>
        </p:spPr>
        <p:txBody>
          <a:bodyPr wrap="square" rtlCol="0" anchor="t"/>
          <a:lstStyle/>
          <a:p>
            <a:pPr marL="0" indent="0" algn="ctr">
              <a:lnSpc>
                <a:spcPts val="6561"/>
              </a:lnSpc>
              <a:buNone/>
            </a:pPr>
            <a:r>
              <a:rPr lang="en-US" sz="5249" b="1" dirty="0">
                <a:solidFill>
                  <a:srgbClr val="FF726D"/>
                </a:solidFill>
                <a:latin typeface="Inconsolata" pitchFamily="34" charset="0"/>
                <a:ea typeface="Inconsolata" pitchFamily="34" charset="-122"/>
                <a:cs typeface="Inconsolata" pitchFamily="34" charset="-120"/>
              </a:rPr>
              <a:t>Abstract</a:t>
            </a:r>
          </a:p>
        </p:txBody>
      </p:sp>
      <p:sp>
        <p:nvSpPr>
          <p:cNvPr id="5" name="Text 3"/>
          <p:cNvSpPr/>
          <p:nvPr/>
        </p:nvSpPr>
        <p:spPr>
          <a:xfrm>
            <a:off x="1485900" y="2450009"/>
            <a:ext cx="11658600" cy="2970989"/>
          </a:xfrm>
          <a:prstGeom prst="rect">
            <a:avLst/>
          </a:prstGeom>
          <a:noFill/>
          <a:ln/>
        </p:spPr>
        <p:txBody>
          <a:bodyPr wrap="square" rtlCol="0" anchor="t"/>
          <a:lstStyle/>
          <a:p>
            <a:pPr marL="0" indent="0" algn="just">
              <a:lnSpc>
                <a:spcPts val="2799"/>
              </a:lnSpc>
              <a:buNone/>
            </a:pPr>
            <a:r>
              <a:rPr lang="en-US" sz="2000" dirty="0">
                <a:solidFill>
                  <a:srgbClr val="DAD1E6"/>
                </a:solidFill>
                <a:latin typeface="Fira Sans" pitchFamily="34" charset="0"/>
                <a:ea typeface="Fira Sans" pitchFamily="34" charset="-122"/>
                <a:cs typeface="Fira Sans" pitchFamily="34" charset="-120"/>
              </a:rPr>
              <a:t>Computer vision technology is revolutionizing sports experience by calculating ball possession,</a:t>
            </a:r>
          </a:p>
          <a:p>
            <a:pPr marL="0" indent="0" algn="just">
              <a:lnSpc>
                <a:spcPts val="2799"/>
              </a:lnSpc>
              <a:buNone/>
            </a:pPr>
            <a:r>
              <a:rPr lang="en-US" sz="2000" dirty="0">
                <a:solidFill>
                  <a:srgbClr val="DAD1E6"/>
                </a:solidFill>
                <a:latin typeface="Fira Sans" pitchFamily="34" charset="0"/>
                <a:ea typeface="Fira Sans" pitchFamily="34" charset="-122"/>
                <a:cs typeface="Fira Sans" pitchFamily="34" charset="-120"/>
              </a:rPr>
              <a:t>generating heat maps, segmenting team colors, and analyzing player performance. However,</a:t>
            </a:r>
          </a:p>
          <a:p>
            <a:pPr marL="0" indent="0" algn="just">
              <a:lnSpc>
                <a:spcPts val="2799"/>
              </a:lnSpc>
              <a:buNone/>
            </a:pPr>
            <a:r>
              <a:rPr lang="en-US" sz="2000" dirty="0">
                <a:solidFill>
                  <a:srgbClr val="DAD1E6"/>
                </a:solidFill>
                <a:latin typeface="Fira Sans" pitchFamily="34" charset="0"/>
                <a:ea typeface="Fira Sans" pitchFamily="34" charset="-122"/>
                <a:cs typeface="Fira Sans" pitchFamily="34" charset="-120"/>
              </a:rPr>
              <a:t>occlusions during football matches are a significant challenge for accurate tracking. A robust</a:t>
            </a:r>
          </a:p>
          <a:p>
            <a:pPr marL="0" indent="0" algn="just">
              <a:lnSpc>
                <a:spcPts val="2799"/>
              </a:lnSpc>
              <a:buNone/>
            </a:pPr>
            <a:r>
              <a:rPr lang="en-US" sz="2000" dirty="0">
                <a:solidFill>
                  <a:srgbClr val="DAD1E6"/>
                </a:solidFill>
                <a:latin typeface="Fira Sans" pitchFamily="34" charset="0"/>
                <a:ea typeface="Fira Sans" pitchFamily="34" charset="-122"/>
                <a:cs typeface="Fira Sans" pitchFamily="34" charset="-120"/>
              </a:rPr>
              <a:t>solution is required to handle occlusion scenarios effectively to determine player and ball</a:t>
            </a:r>
          </a:p>
          <a:p>
            <a:pPr marL="0" indent="0" algn="just">
              <a:lnSpc>
                <a:spcPts val="2799"/>
              </a:lnSpc>
              <a:buNone/>
            </a:pPr>
            <a:r>
              <a:rPr lang="en-US" sz="2000" dirty="0">
                <a:solidFill>
                  <a:srgbClr val="DAD1E6"/>
                </a:solidFill>
                <a:latin typeface="Fira Sans" pitchFamily="34" charset="0"/>
                <a:ea typeface="Fira Sans" pitchFamily="34" charset="-122"/>
                <a:cs typeface="Fira Sans" pitchFamily="34" charset="-120"/>
              </a:rPr>
              <a:t>positions precisely, essential for generating accurate heatmaps and team analysis.</a:t>
            </a:r>
          </a:p>
        </p:txBody>
      </p:sp>
    </p:spTree>
    <p:extLst>
      <p:ext uri="{BB962C8B-B14F-4D97-AF65-F5344CB8AC3E}">
        <p14:creationId xmlns:p14="http://schemas.microsoft.com/office/powerpoint/2010/main" val="135680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71372"/>
            <a:ext cx="14630400" cy="8229600"/>
          </a:xfrm>
          <a:prstGeom prst="rect">
            <a:avLst/>
          </a:prstGeom>
          <a:solidFill>
            <a:srgbClr val="241631"/>
          </a:solidFill>
          <a:ln/>
        </p:spPr>
        <p:txBody>
          <a:bodyPr/>
          <a:lstStyle/>
          <a:p>
            <a:endParaRPr lang="en-US"/>
          </a:p>
        </p:txBody>
      </p:sp>
      <p:sp>
        <p:nvSpPr>
          <p:cNvPr id="4" name="Text 2"/>
          <p:cNvSpPr/>
          <p:nvPr/>
        </p:nvSpPr>
        <p:spPr>
          <a:xfrm>
            <a:off x="4725747" y="757816"/>
            <a:ext cx="4545059" cy="937434"/>
          </a:xfrm>
          <a:prstGeom prst="rect">
            <a:avLst/>
          </a:prstGeom>
          <a:noFill/>
          <a:ln/>
        </p:spPr>
        <p:txBody>
          <a:bodyPr wrap="square" rtlCol="0" anchor="t"/>
          <a:lstStyle/>
          <a:p>
            <a:pPr marL="0" indent="0" algn="ctr">
              <a:lnSpc>
                <a:spcPts val="6561"/>
              </a:lnSpc>
              <a:buNone/>
            </a:pPr>
            <a:r>
              <a:rPr lang="en-US" sz="5249" b="1" dirty="0">
                <a:solidFill>
                  <a:srgbClr val="FF726D"/>
                </a:solidFill>
                <a:latin typeface="Inconsolata" pitchFamily="34" charset="0"/>
                <a:ea typeface="Inconsolata" pitchFamily="34" charset="-122"/>
                <a:cs typeface="Inconsolata" pitchFamily="34" charset="-120"/>
              </a:rPr>
              <a:t>Introduction</a:t>
            </a:r>
          </a:p>
        </p:txBody>
      </p:sp>
      <p:sp>
        <p:nvSpPr>
          <p:cNvPr id="5" name="Text 3"/>
          <p:cNvSpPr/>
          <p:nvPr/>
        </p:nvSpPr>
        <p:spPr>
          <a:xfrm>
            <a:off x="387662" y="1795464"/>
            <a:ext cx="13769163" cy="6051364"/>
          </a:xfrm>
          <a:prstGeom prst="rect">
            <a:avLst/>
          </a:prstGeom>
          <a:noFill/>
          <a:ln/>
        </p:spPr>
        <p:txBody>
          <a:bodyPr wrap="square" rtlCol="0" anchor="t"/>
          <a:lstStyle/>
          <a:p>
            <a:pPr marL="457200" indent="-457200">
              <a:lnSpc>
                <a:spcPts val="2799"/>
              </a:lnSpc>
              <a:buFont typeface="+mj-lt"/>
              <a:buAutoNum type="arabicPeriod"/>
            </a:pPr>
            <a:endParaRPr lang="en-US" sz="2000" dirty="0">
              <a:solidFill>
                <a:srgbClr val="DAD1E6"/>
              </a:solidFill>
              <a:latin typeface="Fira Sans" pitchFamily="34" charset="0"/>
              <a:ea typeface="Fira Sans" pitchFamily="34" charset="-122"/>
              <a:cs typeface="Fira Sans" pitchFamily="34" charset="-120"/>
            </a:endParaRPr>
          </a:p>
          <a:p>
            <a:pPr marL="457200" indent="-457200">
              <a:lnSpc>
                <a:spcPts val="2799"/>
              </a:lnSpc>
              <a:buFont typeface="+mj-lt"/>
              <a:buAutoNum type="arabicPeriod"/>
            </a:pPr>
            <a:r>
              <a:rPr lang="en-US" sz="2000" dirty="0">
                <a:solidFill>
                  <a:srgbClr val="DAD1E6"/>
                </a:solidFill>
                <a:latin typeface="Fira Sans" pitchFamily="34" charset="0"/>
                <a:ea typeface="Fira Sans" pitchFamily="34" charset="-122"/>
                <a:cs typeface="Fira Sans" pitchFamily="34" charset="-120"/>
              </a:rPr>
              <a:t>Role of Computer Vision in Sports Analysis: Computer vision technology is transforming the way we analyze and experience sports events, offering new insights and data to enhance our understanding of sports like football.</a:t>
            </a:r>
          </a:p>
          <a:p>
            <a:pPr marL="457200" indent="-457200">
              <a:lnSpc>
                <a:spcPts val="2799"/>
              </a:lnSpc>
              <a:buFont typeface="+mj-lt"/>
              <a:buAutoNum type="arabicPeriod"/>
            </a:pPr>
            <a:r>
              <a:rPr lang="en-US" sz="2000" dirty="0">
                <a:solidFill>
                  <a:srgbClr val="DAD1E6"/>
                </a:solidFill>
                <a:latin typeface="Fira Sans" pitchFamily="34" charset="0"/>
                <a:ea typeface="Fira Sans" pitchFamily="34" charset="-122"/>
                <a:cs typeface="Fira Sans" pitchFamily="34" charset="-120"/>
              </a:rPr>
              <a:t>Capabilities of Computer Vision: Computer vision can calculate ball possession, generate detailed heat maps, segment team colors, and analyze player performance, contributing to a deeper understanding of the dynamics of sports.</a:t>
            </a:r>
          </a:p>
          <a:p>
            <a:pPr marL="457200" indent="-457200">
              <a:lnSpc>
                <a:spcPts val="2799"/>
              </a:lnSpc>
              <a:buFont typeface="+mj-lt"/>
              <a:buAutoNum type="arabicPeriod"/>
            </a:pPr>
            <a:r>
              <a:rPr lang="en-US" sz="2000" dirty="0">
                <a:solidFill>
                  <a:srgbClr val="DAD1E6"/>
                </a:solidFill>
                <a:latin typeface="Fira Sans" pitchFamily="34" charset="0"/>
                <a:ea typeface="Fira Sans" pitchFamily="34" charset="-122"/>
                <a:cs typeface="Fira Sans" pitchFamily="34" charset="-120"/>
              </a:rPr>
              <a:t>Challenge of Occlusions: Occlusions, caused by players and objects obstructing the view, present a significant challenge in sports tracking and analysis.</a:t>
            </a:r>
          </a:p>
          <a:p>
            <a:pPr marL="457200" indent="-457200">
              <a:lnSpc>
                <a:spcPts val="2799"/>
              </a:lnSpc>
              <a:buFont typeface="+mj-lt"/>
              <a:buAutoNum type="arabicPeriod"/>
            </a:pPr>
            <a:r>
              <a:rPr lang="en-US" sz="2000" dirty="0">
                <a:solidFill>
                  <a:srgbClr val="DAD1E6"/>
                </a:solidFill>
                <a:latin typeface="Fira Sans" pitchFamily="34" charset="0"/>
                <a:ea typeface="Fira Sans" pitchFamily="34" charset="-122"/>
                <a:cs typeface="Fira Sans" pitchFamily="34" charset="-120"/>
              </a:rPr>
              <a:t>Importance of Precise Tracking: Precise tracking is essential for generating accurate heat maps and conducting comprehensive team analysis. It is a fundamental component of sports analytics.</a:t>
            </a:r>
          </a:p>
          <a:p>
            <a:pPr marL="457200" indent="-457200">
              <a:lnSpc>
                <a:spcPts val="2799"/>
              </a:lnSpc>
              <a:buFont typeface="+mj-lt"/>
              <a:buAutoNum type="arabicPeriod"/>
            </a:pPr>
            <a:r>
              <a:rPr lang="en-US" sz="2000" dirty="0">
                <a:solidFill>
                  <a:srgbClr val="DAD1E6"/>
                </a:solidFill>
                <a:latin typeface="Fira Sans" pitchFamily="34" charset="0"/>
                <a:ea typeface="Fira Sans" pitchFamily="34" charset="-122"/>
                <a:cs typeface="Fira Sans" pitchFamily="34" charset="-120"/>
              </a:rPr>
              <a:t>Need for a Robust Solution: Overcoming occlusions requires a robust solution that can handle such scenarios effectively and provide pinpoint accuracy in determining player and ball positions.</a:t>
            </a:r>
          </a:p>
          <a:p>
            <a:pPr marL="457200" indent="-457200">
              <a:lnSpc>
                <a:spcPts val="2799"/>
              </a:lnSpc>
              <a:buFont typeface="+mj-lt"/>
              <a:buAutoNum type="arabicPeriod"/>
            </a:pPr>
            <a:r>
              <a:rPr lang="en-US" sz="2000" dirty="0">
                <a:solidFill>
                  <a:srgbClr val="DAD1E6"/>
                </a:solidFill>
                <a:latin typeface="Fira Sans" pitchFamily="34" charset="0"/>
                <a:ea typeface="Fira Sans" pitchFamily="34" charset="-122"/>
                <a:cs typeface="Fira Sans" pitchFamily="34" charset="-120"/>
              </a:rPr>
              <a:t>Unlocking Sports Analytics Potential: Achieving precision in tracking is not just a technological achievement but a crucial element for unlocking the full potential of sports analytics in the digital age. It enables more in-depth and accurate analysis of sporting events.</a:t>
            </a:r>
          </a:p>
        </p:txBody>
      </p:sp>
    </p:spTree>
    <p:extLst>
      <p:ext uri="{BB962C8B-B14F-4D97-AF65-F5344CB8AC3E}">
        <p14:creationId xmlns:p14="http://schemas.microsoft.com/office/powerpoint/2010/main" val="3061394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3288722" y="757096"/>
            <a:ext cx="7419110" cy="937434"/>
          </a:xfrm>
          <a:prstGeom prst="rect">
            <a:avLst/>
          </a:prstGeom>
          <a:noFill/>
          <a:ln/>
        </p:spPr>
        <p:txBody>
          <a:bodyPr wrap="square" rtlCol="0" anchor="t"/>
          <a:lstStyle/>
          <a:p>
            <a:pPr marL="0" indent="0" algn="ctr">
              <a:lnSpc>
                <a:spcPts val="6561"/>
              </a:lnSpc>
              <a:buNone/>
            </a:pPr>
            <a:r>
              <a:rPr lang="en-US" sz="5249" b="1" dirty="0">
                <a:solidFill>
                  <a:srgbClr val="FF726D"/>
                </a:solidFill>
                <a:latin typeface="Inconsolata" pitchFamily="34" charset="0"/>
                <a:ea typeface="Inconsolata" pitchFamily="34" charset="-122"/>
                <a:cs typeface="Inconsolata" pitchFamily="34" charset="-120"/>
              </a:rPr>
              <a:t>Literature Survey</a:t>
            </a:r>
          </a:p>
        </p:txBody>
      </p:sp>
      <p:sp>
        <p:nvSpPr>
          <p:cNvPr id="5" name="Text 3"/>
          <p:cNvSpPr/>
          <p:nvPr/>
        </p:nvSpPr>
        <p:spPr>
          <a:xfrm>
            <a:off x="1168977" y="2091075"/>
            <a:ext cx="11658600" cy="4425717"/>
          </a:xfrm>
          <a:prstGeom prst="rect">
            <a:avLst/>
          </a:prstGeom>
          <a:noFill/>
          <a:ln/>
        </p:spPr>
        <p:txBody>
          <a:bodyPr wrap="square" rtlCol="0" anchor="t"/>
          <a:lstStyle/>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Paper 1: A Study on Sports Player Tracking based on Video using Deep Learning.</a:t>
            </a:r>
          </a:p>
          <a:p>
            <a:pPr marL="0" indent="0" algn="ctr">
              <a:lnSpc>
                <a:spcPts val="2799"/>
              </a:lnSpc>
              <a:buNone/>
            </a:pPr>
            <a:endParaRPr lang="en-US" sz="2000" dirty="0">
              <a:solidFill>
                <a:srgbClr val="DAD1E6"/>
              </a:solidFill>
              <a:latin typeface="Fira Sans" pitchFamily="34" charset="0"/>
              <a:ea typeface="Fira Sans" pitchFamily="34" charset="-122"/>
              <a:cs typeface="Fira Sans" pitchFamily="34" charset="-120"/>
            </a:endParaRPr>
          </a:p>
          <a:p>
            <a:pPr marL="0" indent="0" algn="ctr">
              <a:lnSpc>
                <a:spcPts val="2799"/>
              </a:lnSpc>
              <a:buNone/>
            </a:pPr>
            <a:endParaRPr lang="en-US" sz="2000" dirty="0">
              <a:solidFill>
                <a:srgbClr val="DAD1E6"/>
              </a:solidFill>
              <a:latin typeface="Fira Sans" pitchFamily="34" charset="0"/>
              <a:ea typeface="Fira Sans" pitchFamily="34" charset="-122"/>
              <a:cs typeface="Fira Sans" pitchFamily="34" charset="-120"/>
            </a:endParaRP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Tracking the players in the </a:t>
            </a:r>
            <a:r>
              <a:rPr lang="en-US" sz="2000" dirty="0" err="1">
                <a:solidFill>
                  <a:srgbClr val="DAD1E6"/>
                </a:solidFill>
                <a:latin typeface="Fira Sans" pitchFamily="34" charset="0"/>
                <a:ea typeface="Fira Sans" pitchFamily="34" charset="-122"/>
                <a:cs typeface="Fira Sans" pitchFamily="34" charset="-120"/>
              </a:rPr>
              <a:t>gasme</a:t>
            </a:r>
            <a:r>
              <a:rPr lang="en-US" sz="2000" dirty="0">
                <a:solidFill>
                  <a:srgbClr val="DAD1E6"/>
                </a:solidFill>
                <a:latin typeface="Fira Sans" pitchFamily="34" charset="0"/>
                <a:ea typeface="Fira Sans" pitchFamily="34" charset="-122"/>
                <a:cs typeface="Fira Sans" pitchFamily="34" charset="-120"/>
              </a:rPr>
              <a:t> is essential for the correct evaluation of the</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players. In order to obtain evaluation indicators for players, such as the moving distance and</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average speed during a game, it is necessary to continuously track the location and trajectory</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of the player. The players' movement and events' analysis in the games are mainly recorded</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by professional analysts. To compensate for this, some sports fields use image processing</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tools for player tracking and event analysis. In this paper, we study the method that shows</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excellent performance in the detection and tracking objects recently using deep learning, and</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discuss how to apply it to sports field.</a:t>
            </a:r>
          </a:p>
        </p:txBody>
      </p:sp>
    </p:spTree>
    <p:extLst>
      <p:ext uri="{BB962C8B-B14F-4D97-AF65-F5344CB8AC3E}">
        <p14:creationId xmlns:p14="http://schemas.microsoft.com/office/powerpoint/2010/main" val="28273454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3127663" y="757096"/>
            <a:ext cx="7419110" cy="937434"/>
          </a:xfrm>
          <a:prstGeom prst="rect">
            <a:avLst/>
          </a:prstGeom>
          <a:noFill/>
          <a:ln/>
        </p:spPr>
        <p:txBody>
          <a:bodyPr wrap="square" rtlCol="0" anchor="t"/>
          <a:lstStyle/>
          <a:p>
            <a:pPr marL="0" indent="0" algn="ctr">
              <a:lnSpc>
                <a:spcPts val="6561"/>
              </a:lnSpc>
              <a:buNone/>
            </a:pPr>
            <a:r>
              <a:rPr lang="en-US" sz="5249" b="1" dirty="0">
                <a:solidFill>
                  <a:srgbClr val="FF726D"/>
                </a:solidFill>
                <a:latin typeface="Inconsolata" pitchFamily="34" charset="0"/>
                <a:ea typeface="Inconsolata" pitchFamily="34" charset="-122"/>
                <a:cs typeface="Inconsolata" pitchFamily="34" charset="-120"/>
              </a:rPr>
              <a:t>Literature Survey</a:t>
            </a:r>
          </a:p>
        </p:txBody>
      </p:sp>
      <p:sp>
        <p:nvSpPr>
          <p:cNvPr id="5" name="Text 3"/>
          <p:cNvSpPr/>
          <p:nvPr/>
        </p:nvSpPr>
        <p:spPr>
          <a:xfrm>
            <a:off x="1007918" y="2016647"/>
            <a:ext cx="11658600" cy="4425717"/>
          </a:xfrm>
          <a:prstGeom prst="rect">
            <a:avLst/>
          </a:prstGeom>
          <a:noFill/>
          <a:ln/>
        </p:spPr>
        <p:txBody>
          <a:bodyPr wrap="square" rtlCol="0" anchor="t"/>
          <a:lstStyle/>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Paper 2: Recognition of the Basketball Players Position Using Live Cameras</a:t>
            </a:r>
          </a:p>
          <a:p>
            <a:pPr marL="0" indent="0" algn="ctr">
              <a:lnSpc>
                <a:spcPts val="2799"/>
              </a:lnSpc>
              <a:buNone/>
            </a:pPr>
            <a:endParaRPr lang="en-US" sz="2000" dirty="0">
              <a:solidFill>
                <a:srgbClr val="DAD1E6"/>
              </a:solidFill>
              <a:latin typeface="Fira Sans" pitchFamily="34" charset="0"/>
              <a:ea typeface="Fira Sans" pitchFamily="34" charset="-122"/>
              <a:cs typeface="Fira Sans" pitchFamily="34" charset="-120"/>
            </a:endParaRPr>
          </a:p>
          <a:p>
            <a:pPr marL="0" indent="0" algn="ctr">
              <a:lnSpc>
                <a:spcPts val="2799"/>
              </a:lnSpc>
              <a:buNone/>
            </a:pPr>
            <a:endParaRPr lang="en-US" sz="2000" dirty="0">
              <a:solidFill>
                <a:srgbClr val="DAD1E6"/>
              </a:solidFill>
              <a:latin typeface="Fira Sans" pitchFamily="34" charset="0"/>
              <a:ea typeface="Fira Sans" pitchFamily="34" charset="-122"/>
              <a:cs typeface="Fira Sans" pitchFamily="34" charset="-120"/>
            </a:endParaRP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This article discusses the research aimed at creating a program that will track the</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players of the attacking basketball team in various matches and transfer them to a </a:t>
            </a:r>
            <a:r>
              <a:rPr lang="en-US" sz="2000" dirty="0" err="1">
                <a:solidFill>
                  <a:srgbClr val="DAD1E6"/>
                </a:solidFill>
                <a:latin typeface="Fira Sans" pitchFamily="34" charset="0"/>
                <a:ea typeface="Fira Sans" pitchFamily="34" charset="-122"/>
                <a:cs typeface="Fira Sans" pitchFamily="34" charset="-120"/>
              </a:rPr>
              <a:t>minimap</a:t>
            </a:r>
            <a:r>
              <a:rPr lang="en-US" sz="2000" dirty="0">
                <a:solidFill>
                  <a:srgbClr val="DAD1E6"/>
                </a:solidFill>
                <a:latin typeface="Fira Sans" pitchFamily="34" charset="0"/>
                <a:ea typeface="Fira Sans" pitchFamily="34" charset="-122"/>
                <a:cs typeface="Fira Sans" pitchFamily="34" charset="-120"/>
              </a:rPr>
              <a:t> in</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the form of dots, showing the trajectory of each player's movement. The article also reviews</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previous research on this topic, which partially solve the tasks set, and describes the</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technologies used in this study. Models of previous works have been changed for this</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research. An experiment was presented that shows the trainability of the neural network that</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determines the players on the field. The article also describes a ball tracking experiment based</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on the trainability of neural networks. A study on transferring tracked data (players, ball) to a</a:t>
            </a:r>
          </a:p>
          <a:p>
            <a:pPr marL="0" indent="0" algn="ctr">
              <a:lnSpc>
                <a:spcPts val="2799"/>
              </a:lnSpc>
              <a:buNone/>
            </a:pPr>
            <a:r>
              <a:rPr lang="en-US" sz="2000" dirty="0">
                <a:solidFill>
                  <a:srgbClr val="DAD1E6"/>
                </a:solidFill>
                <a:latin typeface="Fira Sans" pitchFamily="34" charset="0"/>
                <a:ea typeface="Fira Sans" pitchFamily="34" charset="-122"/>
                <a:cs typeface="Fira Sans" pitchFamily="34" charset="-120"/>
              </a:rPr>
              <a:t>2D diagram of a basketball field was conducted.</a:t>
            </a:r>
          </a:p>
        </p:txBody>
      </p:sp>
    </p:spTree>
    <p:extLst>
      <p:ext uri="{BB962C8B-B14F-4D97-AF65-F5344CB8AC3E}">
        <p14:creationId xmlns:p14="http://schemas.microsoft.com/office/powerpoint/2010/main" val="1163005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6307455" y="777716"/>
            <a:ext cx="7501890" cy="1368266"/>
          </a:xfrm>
          <a:prstGeom prst="rect">
            <a:avLst/>
          </a:prstGeom>
          <a:noFill/>
          <a:ln/>
        </p:spPr>
        <p:txBody>
          <a:bodyPr wrap="square" rtlCol="0" anchor="t"/>
          <a:lstStyle/>
          <a:p>
            <a:pPr marL="0" indent="0">
              <a:lnSpc>
                <a:spcPts val="5388"/>
              </a:lnSpc>
              <a:buNone/>
            </a:pPr>
            <a:r>
              <a:rPr lang="en-US" sz="4310" b="1" dirty="0">
                <a:solidFill>
                  <a:srgbClr val="FF726D"/>
                </a:solidFill>
                <a:latin typeface="Inconsolata" pitchFamily="34" charset="0"/>
                <a:ea typeface="Inconsolata" pitchFamily="34" charset="-122"/>
                <a:cs typeface="Inconsolata" pitchFamily="34" charset="-120"/>
              </a:rPr>
              <a:t>Traditional Tracking Methods</a:t>
            </a:r>
            <a:endParaRPr lang="en-US" sz="4310" dirty="0"/>
          </a:p>
        </p:txBody>
      </p:sp>
      <p:sp>
        <p:nvSpPr>
          <p:cNvPr id="5" name="Shape 3"/>
          <p:cNvSpPr/>
          <p:nvPr/>
        </p:nvSpPr>
        <p:spPr>
          <a:xfrm>
            <a:off x="6307455" y="2645331"/>
            <a:ext cx="492562" cy="492562"/>
          </a:xfrm>
          <a:prstGeom prst="roundRect">
            <a:avLst>
              <a:gd name="adj" fmla="val 13336"/>
            </a:avLst>
          </a:prstGeom>
          <a:solidFill>
            <a:srgbClr val="312140"/>
          </a:solidFill>
          <a:ln/>
        </p:spPr>
        <p:txBody>
          <a:bodyPr/>
          <a:lstStyle/>
          <a:p>
            <a:endParaRPr lang="en-US"/>
          </a:p>
        </p:txBody>
      </p:sp>
      <p:sp>
        <p:nvSpPr>
          <p:cNvPr id="6" name="Text 4"/>
          <p:cNvSpPr/>
          <p:nvPr/>
        </p:nvSpPr>
        <p:spPr>
          <a:xfrm>
            <a:off x="6469856" y="2686407"/>
            <a:ext cx="167640" cy="410408"/>
          </a:xfrm>
          <a:prstGeom prst="rect">
            <a:avLst/>
          </a:prstGeom>
          <a:noFill/>
          <a:ln/>
        </p:spPr>
        <p:txBody>
          <a:bodyPr wrap="none" rtlCol="0" anchor="t"/>
          <a:lstStyle/>
          <a:p>
            <a:pPr marL="0" indent="0" algn="ctr">
              <a:lnSpc>
                <a:spcPts val="3233"/>
              </a:lnSpc>
              <a:buNone/>
            </a:pPr>
            <a:r>
              <a:rPr lang="en-US" sz="2586" b="1" dirty="0">
                <a:solidFill>
                  <a:srgbClr val="FF726D"/>
                </a:solidFill>
                <a:latin typeface="Inconsolata" pitchFamily="34" charset="0"/>
                <a:ea typeface="Inconsolata" pitchFamily="34" charset="-122"/>
                <a:cs typeface="Inconsolata" pitchFamily="34" charset="-120"/>
              </a:rPr>
              <a:t>1</a:t>
            </a:r>
            <a:endParaRPr lang="en-US" sz="2586" dirty="0"/>
          </a:p>
        </p:txBody>
      </p:sp>
      <p:sp>
        <p:nvSpPr>
          <p:cNvPr id="7" name="Text 5"/>
          <p:cNvSpPr/>
          <p:nvPr/>
        </p:nvSpPr>
        <p:spPr>
          <a:xfrm>
            <a:off x="7018853" y="2720578"/>
            <a:ext cx="2930128" cy="684133"/>
          </a:xfrm>
          <a:prstGeom prst="rect">
            <a:avLst/>
          </a:prstGeom>
          <a:noFill/>
          <a:ln/>
        </p:spPr>
        <p:txBody>
          <a:bodyPr wrap="square" rtlCol="0" anchor="t"/>
          <a:lstStyle/>
          <a:p>
            <a:pPr marL="0" indent="0">
              <a:lnSpc>
                <a:spcPts val="2694"/>
              </a:lnSpc>
              <a:buNone/>
            </a:pPr>
            <a:r>
              <a:rPr lang="en-US" sz="2155" b="1" dirty="0">
                <a:solidFill>
                  <a:srgbClr val="FF726D"/>
                </a:solidFill>
                <a:latin typeface="Inconsolata" pitchFamily="34" charset="0"/>
                <a:ea typeface="Inconsolata" pitchFamily="34" charset="-122"/>
                <a:cs typeface="Inconsolata" pitchFamily="34" charset="-120"/>
              </a:rPr>
              <a:t>Time-consuming and error-prone</a:t>
            </a:r>
            <a:endParaRPr lang="en-US" sz="2155" dirty="0"/>
          </a:p>
        </p:txBody>
      </p:sp>
      <p:sp>
        <p:nvSpPr>
          <p:cNvPr id="8" name="Text 6"/>
          <p:cNvSpPr/>
          <p:nvPr/>
        </p:nvSpPr>
        <p:spPr>
          <a:xfrm>
            <a:off x="7018853" y="3623548"/>
            <a:ext cx="2930128" cy="1751409"/>
          </a:xfrm>
          <a:prstGeom prst="rect">
            <a:avLst/>
          </a:prstGeom>
          <a:noFill/>
          <a:ln/>
        </p:spPr>
        <p:txBody>
          <a:bodyPr wrap="square" rtlCol="0" anchor="t"/>
          <a:lstStyle/>
          <a:p>
            <a:pPr marL="0" indent="0">
              <a:lnSpc>
                <a:spcPts val="2758"/>
              </a:lnSpc>
              <a:buNone/>
            </a:pPr>
            <a:r>
              <a:rPr lang="en-US" sz="1724" dirty="0">
                <a:solidFill>
                  <a:srgbClr val="DAD1E6"/>
                </a:solidFill>
                <a:latin typeface="Fira Sans" pitchFamily="34" charset="0"/>
                <a:ea typeface="Fira Sans" pitchFamily="34" charset="-122"/>
                <a:cs typeface="Fira Sans" pitchFamily="34" charset="-120"/>
              </a:rPr>
              <a:t>Existing tracking methods often require labor-intensive manual annotations and suffer from false positives and false negatives.</a:t>
            </a:r>
            <a:endParaRPr lang="en-US" sz="1724" dirty="0"/>
          </a:p>
        </p:txBody>
      </p:sp>
      <p:sp>
        <p:nvSpPr>
          <p:cNvPr id="9" name="Shape 7"/>
          <p:cNvSpPr/>
          <p:nvPr/>
        </p:nvSpPr>
        <p:spPr>
          <a:xfrm>
            <a:off x="10167818" y="2645331"/>
            <a:ext cx="492562" cy="492562"/>
          </a:xfrm>
          <a:prstGeom prst="roundRect">
            <a:avLst>
              <a:gd name="adj" fmla="val 13336"/>
            </a:avLst>
          </a:prstGeom>
          <a:solidFill>
            <a:srgbClr val="312140"/>
          </a:solidFill>
          <a:ln/>
        </p:spPr>
        <p:txBody>
          <a:bodyPr/>
          <a:lstStyle/>
          <a:p>
            <a:endParaRPr lang="en-US"/>
          </a:p>
        </p:txBody>
      </p:sp>
      <p:sp>
        <p:nvSpPr>
          <p:cNvPr id="10" name="Text 8"/>
          <p:cNvSpPr/>
          <p:nvPr/>
        </p:nvSpPr>
        <p:spPr>
          <a:xfrm>
            <a:off x="10330220" y="2686407"/>
            <a:ext cx="167640" cy="410408"/>
          </a:xfrm>
          <a:prstGeom prst="rect">
            <a:avLst/>
          </a:prstGeom>
          <a:noFill/>
          <a:ln/>
        </p:spPr>
        <p:txBody>
          <a:bodyPr wrap="none" rtlCol="0" anchor="t"/>
          <a:lstStyle/>
          <a:p>
            <a:pPr marL="0" indent="0" algn="ctr">
              <a:lnSpc>
                <a:spcPts val="3233"/>
              </a:lnSpc>
              <a:buNone/>
            </a:pPr>
            <a:r>
              <a:rPr lang="en-US" sz="2586" b="1" dirty="0">
                <a:solidFill>
                  <a:srgbClr val="FF726D"/>
                </a:solidFill>
                <a:latin typeface="Inconsolata" pitchFamily="34" charset="0"/>
                <a:ea typeface="Inconsolata" pitchFamily="34" charset="-122"/>
                <a:cs typeface="Inconsolata" pitchFamily="34" charset="-120"/>
              </a:rPr>
              <a:t>2</a:t>
            </a:r>
            <a:endParaRPr lang="en-US" sz="2586" dirty="0"/>
          </a:p>
        </p:txBody>
      </p:sp>
      <p:sp>
        <p:nvSpPr>
          <p:cNvPr id="11" name="Text 9"/>
          <p:cNvSpPr/>
          <p:nvPr/>
        </p:nvSpPr>
        <p:spPr>
          <a:xfrm>
            <a:off x="10879217" y="2720578"/>
            <a:ext cx="2930128" cy="684133"/>
          </a:xfrm>
          <a:prstGeom prst="rect">
            <a:avLst/>
          </a:prstGeom>
          <a:noFill/>
          <a:ln/>
        </p:spPr>
        <p:txBody>
          <a:bodyPr wrap="square" rtlCol="0" anchor="t"/>
          <a:lstStyle/>
          <a:p>
            <a:pPr marL="0" indent="0">
              <a:lnSpc>
                <a:spcPts val="2694"/>
              </a:lnSpc>
              <a:buNone/>
            </a:pPr>
            <a:r>
              <a:rPr lang="en-US" sz="2155" b="1" dirty="0">
                <a:solidFill>
                  <a:srgbClr val="FF726D"/>
                </a:solidFill>
                <a:latin typeface="Inconsolata" pitchFamily="34" charset="0"/>
                <a:ea typeface="Inconsolata" pitchFamily="34" charset="-122"/>
                <a:cs typeface="Inconsolata" pitchFamily="34" charset="-120"/>
              </a:rPr>
              <a:t>Limited field coverage</a:t>
            </a:r>
            <a:endParaRPr lang="en-US" sz="2155" dirty="0"/>
          </a:p>
        </p:txBody>
      </p:sp>
      <p:sp>
        <p:nvSpPr>
          <p:cNvPr id="12" name="Text 10"/>
          <p:cNvSpPr/>
          <p:nvPr/>
        </p:nvSpPr>
        <p:spPr>
          <a:xfrm>
            <a:off x="10879217" y="3623548"/>
            <a:ext cx="2930128" cy="1751409"/>
          </a:xfrm>
          <a:prstGeom prst="rect">
            <a:avLst/>
          </a:prstGeom>
          <a:noFill/>
          <a:ln/>
        </p:spPr>
        <p:txBody>
          <a:bodyPr wrap="square" rtlCol="0" anchor="t"/>
          <a:lstStyle/>
          <a:p>
            <a:pPr marL="0" indent="0">
              <a:lnSpc>
                <a:spcPts val="2758"/>
              </a:lnSpc>
              <a:buNone/>
            </a:pPr>
            <a:r>
              <a:rPr lang="en-US" sz="1724" dirty="0">
                <a:solidFill>
                  <a:srgbClr val="DAD1E6"/>
                </a:solidFill>
                <a:latin typeface="Fira Sans" pitchFamily="34" charset="0"/>
                <a:ea typeface="Fira Sans" pitchFamily="34" charset="-122"/>
                <a:cs typeface="Fira Sans" pitchFamily="34" charset="-120"/>
              </a:rPr>
              <a:t>Traditional methods are restricted to small areas of interest, making it challenging to track players across the entire field.</a:t>
            </a:r>
            <a:endParaRPr lang="en-US" sz="1724" dirty="0"/>
          </a:p>
        </p:txBody>
      </p:sp>
      <p:sp>
        <p:nvSpPr>
          <p:cNvPr id="13" name="Shape 11"/>
          <p:cNvSpPr/>
          <p:nvPr/>
        </p:nvSpPr>
        <p:spPr>
          <a:xfrm>
            <a:off x="6307455" y="5764768"/>
            <a:ext cx="492562" cy="492562"/>
          </a:xfrm>
          <a:prstGeom prst="roundRect">
            <a:avLst>
              <a:gd name="adj" fmla="val 13336"/>
            </a:avLst>
          </a:prstGeom>
          <a:solidFill>
            <a:srgbClr val="312140"/>
          </a:solidFill>
          <a:ln/>
        </p:spPr>
        <p:txBody>
          <a:bodyPr/>
          <a:lstStyle/>
          <a:p>
            <a:endParaRPr lang="en-US"/>
          </a:p>
        </p:txBody>
      </p:sp>
      <p:sp>
        <p:nvSpPr>
          <p:cNvPr id="14" name="Text 12"/>
          <p:cNvSpPr/>
          <p:nvPr/>
        </p:nvSpPr>
        <p:spPr>
          <a:xfrm>
            <a:off x="6469856" y="5805845"/>
            <a:ext cx="167640" cy="410408"/>
          </a:xfrm>
          <a:prstGeom prst="rect">
            <a:avLst/>
          </a:prstGeom>
          <a:noFill/>
          <a:ln/>
        </p:spPr>
        <p:txBody>
          <a:bodyPr wrap="none" rtlCol="0" anchor="t"/>
          <a:lstStyle/>
          <a:p>
            <a:pPr marL="0" indent="0" algn="ctr">
              <a:lnSpc>
                <a:spcPts val="3233"/>
              </a:lnSpc>
              <a:buNone/>
            </a:pPr>
            <a:r>
              <a:rPr lang="en-US" sz="2586" b="1" dirty="0">
                <a:solidFill>
                  <a:srgbClr val="FF726D"/>
                </a:solidFill>
                <a:latin typeface="Inconsolata" pitchFamily="34" charset="0"/>
                <a:ea typeface="Inconsolata" pitchFamily="34" charset="-122"/>
                <a:cs typeface="Inconsolata" pitchFamily="34" charset="-120"/>
              </a:rPr>
              <a:t>3</a:t>
            </a:r>
            <a:endParaRPr lang="en-US" sz="2586" dirty="0"/>
          </a:p>
        </p:txBody>
      </p:sp>
      <p:sp>
        <p:nvSpPr>
          <p:cNvPr id="15" name="Text 13"/>
          <p:cNvSpPr/>
          <p:nvPr/>
        </p:nvSpPr>
        <p:spPr>
          <a:xfrm>
            <a:off x="7018853" y="5840016"/>
            <a:ext cx="4663440" cy="342067"/>
          </a:xfrm>
          <a:prstGeom prst="rect">
            <a:avLst/>
          </a:prstGeom>
          <a:noFill/>
          <a:ln/>
        </p:spPr>
        <p:txBody>
          <a:bodyPr wrap="none" rtlCol="0" anchor="t"/>
          <a:lstStyle/>
          <a:p>
            <a:pPr marL="0" indent="0">
              <a:lnSpc>
                <a:spcPts val="2694"/>
              </a:lnSpc>
              <a:buNone/>
            </a:pPr>
            <a:r>
              <a:rPr lang="en-US" sz="2155" b="1" dirty="0">
                <a:solidFill>
                  <a:srgbClr val="FF726D"/>
                </a:solidFill>
                <a:latin typeface="Inconsolata" pitchFamily="34" charset="0"/>
                <a:ea typeface="Inconsolata" pitchFamily="34" charset="-122"/>
                <a:cs typeface="Inconsolata" pitchFamily="34" charset="-120"/>
              </a:rPr>
              <a:t>Difficulties in occlusion handling</a:t>
            </a:r>
            <a:endParaRPr lang="en-US" sz="2155" dirty="0"/>
          </a:p>
        </p:txBody>
      </p:sp>
      <p:sp>
        <p:nvSpPr>
          <p:cNvPr id="16" name="Text 14"/>
          <p:cNvSpPr/>
          <p:nvPr/>
        </p:nvSpPr>
        <p:spPr>
          <a:xfrm>
            <a:off x="7018853" y="6400919"/>
            <a:ext cx="6790492" cy="1050846"/>
          </a:xfrm>
          <a:prstGeom prst="rect">
            <a:avLst/>
          </a:prstGeom>
          <a:noFill/>
          <a:ln/>
        </p:spPr>
        <p:txBody>
          <a:bodyPr wrap="square" rtlCol="0" anchor="t"/>
          <a:lstStyle/>
          <a:p>
            <a:pPr marL="0" indent="0">
              <a:lnSpc>
                <a:spcPts val="2758"/>
              </a:lnSpc>
              <a:buNone/>
            </a:pPr>
            <a:r>
              <a:rPr lang="en-US" sz="1724" dirty="0">
                <a:solidFill>
                  <a:srgbClr val="DAD1E6"/>
                </a:solidFill>
                <a:latin typeface="Fira Sans" pitchFamily="34" charset="0"/>
                <a:ea typeface="Fira Sans" pitchFamily="34" charset="-122"/>
                <a:cs typeface="Fira Sans" pitchFamily="34" charset="-120"/>
              </a:rPr>
              <a:t>Players are often occluded by others or by the ball, making it challenging for traditional methods to accurately track their movements.</a:t>
            </a:r>
            <a:endParaRPr lang="en-US" sz="1724"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a:ln>
            <a:noFill/>
          </a:ln>
          <a:effectLst>
            <a:softEdge rad="112500"/>
          </a:effectLst>
        </p:spPr>
      </p:pic>
      <p:pic>
        <p:nvPicPr>
          <p:cNvPr id="19" name="Image 2" descr="preencoded.png">
            <a:extLst>
              <a:ext uri="{FF2B5EF4-FFF2-40B4-BE49-F238E27FC236}">
                <a16:creationId xmlns:a16="http://schemas.microsoft.com/office/drawing/2014/main" id="{E8078BD3-5191-2BF1-8381-9C08317BAADC}"/>
              </a:ext>
            </a:extLst>
          </p:cNvPr>
          <p:cNvPicPr>
            <a:picLocks noChangeAspect="1"/>
          </p:cNvPicPr>
          <p:nvPr/>
        </p:nvPicPr>
        <p:blipFill>
          <a:blip r:embed="rId4"/>
          <a:stretch>
            <a:fillRect/>
          </a:stretch>
        </p:blipFill>
        <p:spPr>
          <a:xfrm>
            <a:off x="1028700" y="249381"/>
            <a:ext cx="3429000" cy="2119234"/>
          </a:xfrm>
          <a:prstGeom prst="rect">
            <a:avLst/>
          </a:prstGeom>
          <a:ln>
            <a:noFill/>
          </a:ln>
          <a:effectLst>
            <a:softEdge rad="112500"/>
          </a:effectLst>
        </p:spPr>
      </p:pic>
      <p:pic>
        <p:nvPicPr>
          <p:cNvPr id="20" name="Image 2" descr="preencoded.png">
            <a:extLst>
              <a:ext uri="{FF2B5EF4-FFF2-40B4-BE49-F238E27FC236}">
                <a16:creationId xmlns:a16="http://schemas.microsoft.com/office/drawing/2014/main" id="{ECEA7F42-4839-3A19-8F86-3016270FA63A}"/>
              </a:ext>
            </a:extLst>
          </p:cNvPr>
          <p:cNvPicPr>
            <a:picLocks noChangeAspect="1"/>
          </p:cNvPicPr>
          <p:nvPr/>
        </p:nvPicPr>
        <p:blipFill>
          <a:blip r:embed="rId5"/>
          <a:stretch>
            <a:fillRect/>
          </a:stretch>
        </p:blipFill>
        <p:spPr>
          <a:xfrm>
            <a:off x="1028665" y="2790957"/>
            <a:ext cx="3429035" cy="2119233"/>
          </a:xfrm>
          <a:prstGeom prst="rect">
            <a:avLst/>
          </a:prstGeom>
          <a:ln>
            <a:noFill/>
          </a:ln>
          <a:effectLst>
            <a:softEdge rad="112500"/>
          </a:effectLst>
        </p:spPr>
      </p:pic>
      <p:pic>
        <p:nvPicPr>
          <p:cNvPr id="21" name="Image 1" descr="preencoded.png">
            <a:extLst>
              <a:ext uri="{FF2B5EF4-FFF2-40B4-BE49-F238E27FC236}">
                <a16:creationId xmlns:a16="http://schemas.microsoft.com/office/drawing/2014/main" id="{389B9F0F-F93C-19AE-BF5B-31135B9482CD}"/>
              </a:ext>
            </a:extLst>
          </p:cNvPr>
          <p:cNvPicPr>
            <a:picLocks noChangeAspect="1"/>
          </p:cNvPicPr>
          <p:nvPr/>
        </p:nvPicPr>
        <p:blipFill>
          <a:blip r:embed="rId6"/>
          <a:stretch>
            <a:fillRect/>
          </a:stretch>
        </p:blipFill>
        <p:spPr>
          <a:xfrm>
            <a:off x="1028700" y="5332532"/>
            <a:ext cx="3429035" cy="2119233"/>
          </a:xfrm>
          <a:prstGeom prst="rect">
            <a:avLst/>
          </a:prstGeom>
          <a:ln>
            <a:noFill/>
          </a:ln>
          <a:effectLst>
            <a:softEdge rad="1125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037993" y="2359819"/>
            <a:ext cx="62026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YOLOv5 and Custom Data</a:t>
            </a:r>
            <a:endParaRPr lang="en-US" sz="4374" dirty="0"/>
          </a:p>
        </p:txBody>
      </p:sp>
      <p:sp>
        <p:nvSpPr>
          <p:cNvPr id="5" name="Text 3"/>
          <p:cNvSpPr/>
          <p:nvPr/>
        </p:nvSpPr>
        <p:spPr>
          <a:xfrm>
            <a:off x="2037993" y="3609618"/>
            <a:ext cx="3017520"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Introducing YOLOv5</a:t>
            </a:r>
            <a:endParaRPr lang="en-US" sz="2624" dirty="0"/>
          </a:p>
        </p:txBody>
      </p:sp>
      <p:sp>
        <p:nvSpPr>
          <p:cNvPr id="6" name="Text 4"/>
          <p:cNvSpPr/>
          <p:nvPr/>
        </p:nvSpPr>
        <p:spPr>
          <a:xfrm>
            <a:off x="2037993" y="4248269"/>
            <a:ext cx="500622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YOLOv5 is an advanced object detection model that has been trained on a vast amount of football-related data to improve accuracy in player detection.</a:t>
            </a:r>
            <a:endParaRPr lang="en-US" sz="1750" dirty="0"/>
          </a:p>
        </p:txBody>
      </p:sp>
      <p:sp>
        <p:nvSpPr>
          <p:cNvPr id="7" name="Text 5"/>
          <p:cNvSpPr/>
          <p:nvPr/>
        </p:nvSpPr>
        <p:spPr>
          <a:xfrm>
            <a:off x="7593806" y="3609618"/>
            <a:ext cx="3855720"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Custom Dataset Creation</a:t>
            </a:r>
            <a:endParaRPr lang="en-US" sz="2624" dirty="0"/>
          </a:p>
        </p:txBody>
      </p:sp>
      <p:sp>
        <p:nvSpPr>
          <p:cNvPr id="8" name="Text 6"/>
          <p:cNvSpPr/>
          <p:nvPr/>
        </p:nvSpPr>
        <p:spPr>
          <a:xfrm>
            <a:off x="7593806" y="4248269"/>
            <a:ext cx="500622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We curated a comprehensive dataset specific to football player tracking to fine-tune YOLOv5 for our purposes, resulting in improved detection performance.</a:t>
            </a:r>
            <a:endParaRPr lang="en-US" sz="1750" dirty="0"/>
          </a:p>
        </p:txBody>
      </p:sp>
      <p:pic>
        <p:nvPicPr>
          <p:cNvPr id="10" name="Image 1" descr="preencoded.png">
            <a:extLst>
              <a:ext uri="{FF2B5EF4-FFF2-40B4-BE49-F238E27FC236}">
                <a16:creationId xmlns:a16="http://schemas.microsoft.com/office/drawing/2014/main" id="{3843C369-9851-0366-F600-8A6389BC2F35}"/>
              </a:ext>
            </a:extLst>
          </p:cNvPr>
          <p:cNvPicPr>
            <a:picLocks noChangeAspect="1"/>
          </p:cNvPicPr>
          <p:nvPr/>
        </p:nvPicPr>
        <p:blipFill>
          <a:blip r:embed="rId3"/>
          <a:stretch>
            <a:fillRect/>
          </a:stretch>
        </p:blipFill>
        <p:spPr>
          <a:xfrm>
            <a:off x="9093420" y="372119"/>
            <a:ext cx="4830398" cy="2985277"/>
          </a:xfrm>
          <a:prstGeom prst="rect">
            <a:avLst/>
          </a:prstGeom>
          <a:ln>
            <a:noFill/>
          </a:ln>
          <a:effectLst>
            <a:softEdge rad="1125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469880" y="590907"/>
            <a:ext cx="13332023" cy="671274"/>
          </a:xfrm>
          <a:prstGeom prst="rect">
            <a:avLst/>
          </a:prstGeom>
          <a:noFill/>
          <a:ln/>
        </p:spPr>
        <p:txBody>
          <a:bodyPr wrap="none" rtlCol="0" anchor="t"/>
          <a:lstStyle/>
          <a:p>
            <a:pPr marL="0" indent="0">
              <a:lnSpc>
                <a:spcPts val="5286"/>
              </a:lnSpc>
              <a:buNone/>
            </a:pPr>
            <a:r>
              <a:rPr lang="en-US" sz="4229" b="1" dirty="0">
                <a:solidFill>
                  <a:srgbClr val="FF726D"/>
                </a:solidFill>
                <a:latin typeface="Inconsolata" pitchFamily="34" charset="0"/>
                <a:ea typeface="Inconsolata" pitchFamily="34" charset="-122"/>
                <a:cs typeface="Inconsolata" pitchFamily="34" charset="-120"/>
              </a:rPr>
              <a:t>DETR (End-to-End Object Detection with Transformers)</a:t>
            </a:r>
            <a:endParaRPr lang="en-US" sz="4229" dirty="0"/>
          </a:p>
        </p:txBody>
      </p:sp>
      <p:sp>
        <p:nvSpPr>
          <p:cNvPr id="5" name="Shape 3"/>
          <p:cNvSpPr/>
          <p:nvPr/>
        </p:nvSpPr>
        <p:spPr>
          <a:xfrm>
            <a:off x="7301865" y="1691759"/>
            <a:ext cx="26789" cy="5946934"/>
          </a:xfrm>
          <a:prstGeom prst="rect">
            <a:avLst/>
          </a:prstGeom>
          <a:solidFill>
            <a:srgbClr val="FF6680"/>
          </a:solidFill>
          <a:ln/>
        </p:spPr>
        <p:txBody>
          <a:bodyPr/>
          <a:lstStyle/>
          <a:p>
            <a:endParaRPr lang="en-US"/>
          </a:p>
        </p:txBody>
      </p:sp>
      <p:sp>
        <p:nvSpPr>
          <p:cNvPr id="6" name="Shape 4"/>
          <p:cNvSpPr/>
          <p:nvPr/>
        </p:nvSpPr>
        <p:spPr>
          <a:xfrm>
            <a:off x="7556837" y="2087701"/>
            <a:ext cx="751880" cy="26789"/>
          </a:xfrm>
          <a:prstGeom prst="rect">
            <a:avLst/>
          </a:prstGeom>
          <a:solidFill>
            <a:srgbClr val="FF6680"/>
          </a:solidFill>
          <a:ln/>
        </p:spPr>
        <p:txBody>
          <a:bodyPr/>
          <a:lstStyle/>
          <a:p>
            <a:endParaRPr lang="en-US"/>
          </a:p>
        </p:txBody>
      </p:sp>
      <p:sp>
        <p:nvSpPr>
          <p:cNvPr id="7" name="Shape 5"/>
          <p:cNvSpPr/>
          <p:nvPr/>
        </p:nvSpPr>
        <p:spPr>
          <a:xfrm>
            <a:off x="7073563" y="1859518"/>
            <a:ext cx="483275" cy="483275"/>
          </a:xfrm>
          <a:prstGeom prst="roundRect">
            <a:avLst>
              <a:gd name="adj" fmla="val 13336"/>
            </a:avLst>
          </a:prstGeom>
          <a:solidFill>
            <a:srgbClr val="312140"/>
          </a:solidFill>
          <a:ln/>
        </p:spPr>
        <p:txBody>
          <a:bodyPr/>
          <a:lstStyle/>
          <a:p>
            <a:endParaRPr lang="en-US"/>
          </a:p>
        </p:txBody>
      </p:sp>
      <p:sp>
        <p:nvSpPr>
          <p:cNvPr id="8" name="Text 6"/>
          <p:cNvSpPr/>
          <p:nvPr/>
        </p:nvSpPr>
        <p:spPr>
          <a:xfrm>
            <a:off x="7235130" y="1899761"/>
            <a:ext cx="160020" cy="402788"/>
          </a:xfrm>
          <a:prstGeom prst="rect">
            <a:avLst/>
          </a:prstGeom>
          <a:noFill/>
          <a:ln/>
        </p:spPr>
        <p:txBody>
          <a:bodyPr wrap="none" rtlCol="0" anchor="t"/>
          <a:lstStyle/>
          <a:p>
            <a:pPr marL="0" indent="0" algn="ctr">
              <a:lnSpc>
                <a:spcPts val="3172"/>
              </a:lnSpc>
              <a:buNone/>
            </a:pPr>
            <a:r>
              <a:rPr lang="en-US" sz="2537" b="1" dirty="0">
                <a:solidFill>
                  <a:srgbClr val="FF726D"/>
                </a:solidFill>
                <a:latin typeface="Inconsolata" pitchFamily="34" charset="0"/>
                <a:ea typeface="Inconsolata" pitchFamily="34" charset="-122"/>
                <a:cs typeface="Inconsolata" pitchFamily="34" charset="-120"/>
              </a:rPr>
              <a:t>1</a:t>
            </a:r>
            <a:endParaRPr lang="en-US" sz="2537" dirty="0"/>
          </a:p>
        </p:txBody>
      </p:sp>
      <p:sp>
        <p:nvSpPr>
          <p:cNvPr id="9" name="Text 7"/>
          <p:cNvSpPr/>
          <p:nvPr/>
        </p:nvSpPr>
        <p:spPr>
          <a:xfrm>
            <a:off x="8496776" y="1906548"/>
            <a:ext cx="2194560" cy="335756"/>
          </a:xfrm>
          <a:prstGeom prst="rect">
            <a:avLst/>
          </a:prstGeom>
          <a:noFill/>
          <a:ln/>
        </p:spPr>
        <p:txBody>
          <a:bodyPr wrap="none" rtlCol="0" anchor="t"/>
          <a:lstStyle/>
          <a:p>
            <a:pPr marL="0" indent="0" algn="l">
              <a:lnSpc>
                <a:spcPts val="2643"/>
              </a:lnSpc>
              <a:buNone/>
            </a:pPr>
            <a:r>
              <a:rPr lang="en-US" sz="2115" b="1" dirty="0">
                <a:solidFill>
                  <a:srgbClr val="FF726D"/>
                </a:solidFill>
                <a:latin typeface="Inconsolata" pitchFamily="34" charset="0"/>
                <a:ea typeface="Inconsolata" pitchFamily="34" charset="-122"/>
                <a:cs typeface="Inconsolata" pitchFamily="34" charset="-120"/>
              </a:rPr>
              <a:t>Introducing DETR</a:t>
            </a:r>
            <a:endParaRPr lang="en-US" sz="2115" dirty="0"/>
          </a:p>
        </p:txBody>
      </p:sp>
      <p:sp>
        <p:nvSpPr>
          <p:cNvPr id="10" name="Text 8"/>
          <p:cNvSpPr/>
          <p:nvPr/>
        </p:nvSpPr>
        <p:spPr>
          <a:xfrm>
            <a:off x="8496776" y="2457093"/>
            <a:ext cx="3920847" cy="1374458"/>
          </a:xfrm>
          <a:prstGeom prst="rect">
            <a:avLst/>
          </a:prstGeom>
          <a:noFill/>
          <a:ln/>
        </p:spPr>
        <p:txBody>
          <a:bodyPr wrap="square" rtlCol="0" anchor="t"/>
          <a:lstStyle/>
          <a:p>
            <a:pPr marL="0" indent="0" algn="l">
              <a:lnSpc>
                <a:spcPts val="2707"/>
              </a:lnSpc>
              <a:buNone/>
            </a:pPr>
            <a:r>
              <a:rPr lang="en-US" sz="1692" dirty="0">
                <a:solidFill>
                  <a:srgbClr val="DAD1E6"/>
                </a:solidFill>
                <a:latin typeface="Fira Sans" pitchFamily="34" charset="0"/>
                <a:ea typeface="Fira Sans" pitchFamily="34" charset="-122"/>
                <a:cs typeface="Fira Sans" pitchFamily="34" charset="-120"/>
              </a:rPr>
              <a:t>DETR (Detection Transformer) is a state-of-the-art model that utilizes transformer architecture to improve object detection accuracy.</a:t>
            </a:r>
            <a:endParaRPr lang="en-US" sz="1692" dirty="0"/>
          </a:p>
        </p:txBody>
      </p:sp>
      <p:sp>
        <p:nvSpPr>
          <p:cNvPr id="11" name="Shape 9"/>
          <p:cNvSpPr/>
          <p:nvPr/>
        </p:nvSpPr>
        <p:spPr>
          <a:xfrm>
            <a:off x="6321683" y="3161764"/>
            <a:ext cx="751880" cy="26789"/>
          </a:xfrm>
          <a:prstGeom prst="rect">
            <a:avLst/>
          </a:prstGeom>
          <a:solidFill>
            <a:srgbClr val="FF6680"/>
          </a:solidFill>
          <a:ln/>
        </p:spPr>
        <p:txBody>
          <a:bodyPr/>
          <a:lstStyle/>
          <a:p>
            <a:endParaRPr lang="en-US"/>
          </a:p>
        </p:txBody>
      </p:sp>
      <p:sp>
        <p:nvSpPr>
          <p:cNvPr id="12" name="Shape 10"/>
          <p:cNvSpPr/>
          <p:nvPr/>
        </p:nvSpPr>
        <p:spPr>
          <a:xfrm>
            <a:off x="7073563" y="2933581"/>
            <a:ext cx="483275" cy="483275"/>
          </a:xfrm>
          <a:prstGeom prst="roundRect">
            <a:avLst>
              <a:gd name="adj" fmla="val 13336"/>
            </a:avLst>
          </a:prstGeom>
          <a:solidFill>
            <a:srgbClr val="312140"/>
          </a:solidFill>
          <a:ln/>
        </p:spPr>
        <p:txBody>
          <a:bodyPr/>
          <a:lstStyle/>
          <a:p>
            <a:endParaRPr lang="en-US"/>
          </a:p>
        </p:txBody>
      </p:sp>
      <p:sp>
        <p:nvSpPr>
          <p:cNvPr id="13" name="Text 11"/>
          <p:cNvSpPr/>
          <p:nvPr/>
        </p:nvSpPr>
        <p:spPr>
          <a:xfrm>
            <a:off x="7235130" y="2973824"/>
            <a:ext cx="160020" cy="402788"/>
          </a:xfrm>
          <a:prstGeom prst="rect">
            <a:avLst/>
          </a:prstGeom>
          <a:noFill/>
          <a:ln/>
        </p:spPr>
        <p:txBody>
          <a:bodyPr wrap="none" rtlCol="0" anchor="t"/>
          <a:lstStyle/>
          <a:p>
            <a:pPr marL="0" indent="0" algn="ctr">
              <a:lnSpc>
                <a:spcPts val="3172"/>
              </a:lnSpc>
              <a:buNone/>
            </a:pPr>
            <a:r>
              <a:rPr lang="en-US" sz="2537" b="1" dirty="0">
                <a:solidFill>
                  <a:srgbClr val="FF726D"/>
                </a:solidFill>
                <a:latin typeface="Inconsolata" pitchFamily="34" charset="0"/>
                <a:ea typeface="Inconsolata" pitchFamily="34" charset="-122"/>
                <a:cs typeface="Inconsolata" pitchFamily="34" charset="-120"/>
              </a:rPr>
              <a:t>2</a:t>
            </a:r>
            <a:endParaRPr lang="en-US" sz="2537" dirty="0"/>
          </a:p>
        </p:txBody>
      </p:sp>
      <p:sp>
        <p:nvSpPr>
          <p:cNvPr id="14" name="Text 12"/>
          <p:cNvSpPr/>
          <p:nvPr/>
        </p:nvSpPr>
        <p:spPr>
          <a:xfrm>
            <a:off x="2430304" y="2980611"/>
            <a:ext cx="3703320" cy="335756"/>
          </a:xfrm>
          <a:prstGeom prst="rect">
            <a:avLst/>
          </a:prstGeom>
          <a:noFill/>
          <a:ln/>
        </p:spPr>
        <p:txBody>
          <a:bodyPr wrap="none" rtlCol="0" anchor="t"/>
          <a:lstStyle/>
          <a:p>
            <a:pPr marL="0" indent="0" algn="r">
              <a:lnSpc>
                <a:spcPts val="2643"/>
              </a:lnSpc>
              <a:buNone/>
            </a:pPr>
            <a:r>
              <a:rPr lang="en-US" sz="2115" b="1" dirty="0">
                <a:solidFill>
                  <a:srgbClr val="FF726D"/>
                </a:solidFill>
                <a:latin typeface="Inconsolata" pitchFamily="34" charset="0"/>
                <a:ea typeface="Inconsolata" pitchFamily="34" charset="-122"/>
                <a:cs typeface="Inconsolata" pitchFamily="34" charset="-120"/>
              </a:rPr>
              <a:t>Transfer Learning with DETR</a:t>
            </a:r>
            <a:endParaRPr lang="en-US" sz="2115" dirty="0"/>
          </a:p>
        </p:txBody>
      </p:sp>
      <p:sp>
        <p:nvSpPr>
          <p:cNvPr id="15" name="Text 13"/>
          <p:cNvSpPr/>
          <p:nvPr/>
        </p:nvSpPr>
        <p:spPr>
          <a:xfrm>
            <a:off x="2212777" y="3531156"/>
            <a:ext cx="3920847" cy="1718072"/>
          </a:xfrm>
          <a:prstGeom prst="rect">
            <a:avLst/>
          </a:prstGeom>
          <a:noFill/>
          <a:ln/>
        </p:spPr>
        <p:txBody>
          <a:bodyPr wrap="square" rtlCol="0" anchor="t"/>
          <a:lstStyle/>
          <a:p>
            <a:pPr marL="0" indent="0" algn="r">
              <a:lnSpc>
                <a:spcPts val="2707"/>
              </a:lnSpc>
              <a:buNone/>
            </a:pPr>
            <a:r>
              <a:rPr lang="en-US" sz="1692" dirty="0">
                <a:solidFill>
                  <a:srgbClr val="DAD1E6"/>
                </a:solidFill>
                <a:latin typeface="Fira Sans" pitchFamily="34" charset="0"/>
                <a:ea typeface="Fira Sans" pitchFamily="34" charset="-122"/>
                <a:cs typeface="Fira Sans" pitchFamily="34" charset="-120"/>
              </a:rPr>
              <a:t>We leveraged the pre-trained model "facebook/detr-resnet-50" and fine-tuned it using our football player dataset, leading to a significant boost in tracking accuracy.</a:t>
            </a:r>
            <a:endParaRPr lang="en-US" sz="1692" dirty="0"/>
          </a:p>
        </p:txBody>
      </p:sp>
      <p:sp>
        <p:nvSpPr>
          <p:cNvPr id="16" name="Shape 14"/>
          <p:cNvSpPr/>
          <p:nvPr/>
        </p:nvSpPr>
        <p:spPr>
          <a:xfrm>
            <a:off x="7556837" y="4657070"/>
            <a:ext cx="751880" cy="26789"/>
          </a:xfrm>
          <a:prstGeom prst="rect">
            <a:avLst/>
          </a:prstGeom>
          <a:solidFill>
            <a:srgbClr val="FF6680"/>
          </a:solidFill>
          <a:ln/>
        </p:spPr>
        <p:txBody>
          <a:bodyPr/>
          <a:lstStyle/>
          <a:p>
            <a:endParaRPr lang="en-US"/>
          </a:p>
        </p:txBody>
      </p:sp>
      <p:sp>
        <p:nvSpPr>
          <p:cNvPr id="17" name="Shape 15"/>
          <p:cNvSpPr/>
          <p:nvPr/>
        </p:nvSpPr>
        <p:spPr>
          <a:xfrm>
            <a:off x="7073563" y="4428887"/>
            <a:ext cx="483275" cy="483275"/>
          </a:xfrm>
          <a:prstGeom prst="roundRect">
            <a:avLst>
              <a:gd name="adj" fmla="val 13336"/>
            </a:avLst>
          </a:prstGeom>
          <a:solidFill>
            <a:srgbClr val="312140"/>
          </a:solidFill>
          <a:ln/>
        </p:spPr>
        <p:txBody>
          <a:bodyPr/>
          <a:lstStyle/>
          <a:p>
            <a:endParaRPr lang="en-US"/>
          </a:p>
        </p:txBody>
      </p:sp>
      <p:sp>
        <p:nvSpPr>
          <p:cNvPr id="18" name="Text 16"/>
          <p:cNvSpPr/>
          <p:nvPr/>
        </p:nvSpPr>
        <p:spPr>
          <a:xfrm>
            <a:off x="7235130" y="4469130"/>
            <a:ext cx="160020" cy="402788"/>
          </a:xfrm>
          <a:prstGeom prst="rect">
            <a:avLst/>
          </a:prstGeom>
          <a:noFill/>
          <a:ln/>
        </p:spPr>
        <p:txBody>
          <a:bodyPr wrap="none" rtlCol="0" anchor="t"/>
          <a:lstStyle/>
          <a:p>
            <a:pPr marL="0" indent="0" algn="ctr">
              <a:lnSpc>
                <a:spcPts val="3172"/>
              </a:lnSpc>
              <a:buNone/>
            </a:pPr>
            <a:r>
              <a:rPr lang="en-US" sz="2537" b="1" dirty="0">
                <a:solidFill>
                  <a:srgbClr val="FF726D"/>
                </a:solidFill>
                <a:latin typeface="Inconsolata" pitchFamily="34" charset="0"/>
                <a:ea typeface="Inconsolata" pitchFamily="34" charset="-122"/>
                <a:cs typeface="Inconsolata" pitchFamily="34" charset="-120"/>
              </a:rPr>
              <a:t>3</a:t>
            </a:r>
            <a:endParaRPr lang="en-US" sz="2537" dirty="0"/>
          </a:p>
        </p:txBody>
      </p:sp>
      <p:sp>
        <p:nvSpPr>
          <p:cNvPr id="19" name="Text 17"/>
          <p:cNvSpPr/>
          <p:nvPr/>
        </p:nvSpPr>
        <p:spPr>
          <a:xfrm>
            <a:off x="8496776" y="4475917"/>
            <a:ext cx="3920847" cy="671512"/>
          </a:xfrm>
          <a:prstGeom prst="rect">
            <a:avLst/>
          </a:prstGeom>
          <a:noFill/>
          <a:ln/>
        </p:spPr>
        <p:txBody>
          <a:bodyPr wrap="square" rtlCol="0" anchor="t"/>
          <a:lstStyle/>
          <a:p>
            <a:pPr marL="0" indent="0" algn="l">
              <a:lnSpc>
                <a:spcPts val="2643"/>
              </a:lnSpc>
              <a:buNone/>
            </a:pPr>
            <a:r>
              <a:rPr lang="en-US" sz="2115" b="1" dirty="0">
                <a:solidFill>
                  <a:srgbClr val="FF726D"/>
                </a:solidFill>
                <a:latin typeface="Inconsolata" pitchFamily="34" charset="0"/>
                <a:ea typeface="Inconsolata" pitchFamily="34" charset="-122"/>
                <a:cs typeface="Inconsolata" pitchFamily="34" charset="-120"/>
              </a:rPr>
              <a:t>The Impact of Transfer Learning</a:t>
            </a:r>
            <a:endParaRPr lang="en-US" sz="2115" dirty="0"/>
          </a:p>
        </p:txBody>
      </p:sp>
      <p:sp>
        <p:nvSpPr>
          <p:cNvPr id="20" name="Text 18"/>
          <p:cNvSpPr/>
          <p:nvPr/>
        </p:nvSpPr>
        <p:spPr>
          <a:xfrm>
            <a:off x="8496776" y="5362218"/>
            <a:ext cx="3920847" cy="2061686"/>
          </a:xfrm>
          <a:prstGeom prst="rect">
            <a:avLst/>
          </a:prstGeom>
          <a:noFill/>
          <a:ln/>
        </p:spPr>
        <p:txBody>
          <a:bodyPr wrap="square" rtlCol="0" anchor="t"/>
          <a:lstStyle/>
          <a:p>
            <a:pPr marL="0" indent="0" algn="l">
              <a:lnSpc>
                <a:spcPts val="2707"/>
              </a:lnSpc>
              <a:buNone/>
            </a:pPr>
            <a:r>
              <a:rPr lang="en-US" sz="1692" dirty="0">
                <a:solidFill>
                  <a:srgbClr val="DAD1E6"/>
                </a:solidFill>
                <a:latin typeface="Fira Sans" pitchFamily="34" charset="0"/>
                <a:ea typeface="Fira Sans" pitchFamily="34" charset="-122"/>
                <a:cs typeface="Fira Sans" pitchFamily="34" charset="-120"/>
              </a:rPr>
              <a:t>By employing transfer learning techniques, we were able to take advantage of the knowledge learned from other domains and improve the accuracy of our football player detection system.</a:t>
            </a:r>
            <a:endParaRPr lang="en-US" sz="1692" dirty="0"/>
          </a:p>
        </p:txBody>
      </p:sp>
      <p:pic>
        <p:nvPicPr>
          <p:cNvPr id="22" name="Image 3" descr="preencoded.png">
            <a:extLst>
              <a:ext uri="{FF2B5EF4-FFF2-40B4-BE49-F238E27FC236}">
                <a16:creationId xmlns:a16="http://schemas.microsoft.com/office/drawing/2014/main" id="{6ECBBEC2-6A0C-AFA2-36EF-CB1FEF0CC09A}"/>
              </a:ext>
            </a:extLst>
          </p:cNvPr>
          <p:cNvPicPr>
            <a:picLocks noChangeAspect="1"/>
          </p:cNvPicPr>
          <p:nvPr/>
        </p:nvPicPr>
        <p:blipFill>
          <a:blip r:embed="rId3"/>
          <a:stretch>
            <a:fillRect/>
          </a:stretch>
        </p:blipFill>
        <p:spPr>
          <a:xfrm>
            <a:off x="469880" y="5464017"/>
            <a:ext cx="3920847" cy="2423212"/>
          </a:xfrm>
          <a:prstGeom prst="rect">
            <a:avLst/>
          </a:prstGeom>
          <a:ln>
            <a:noFill/>
          </a:ln>
          <a:effectLst>
            <a:softEdge rad="1125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833199" y="1071324"/>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Role of YOLOv8</a:t>
            </a:r>
            <a:endParaRPr lang="en-US" sz="4374" dirty="0"/>
          </a:p>
        </p:txBody>
      </p:sp>
      <p:sp>
        <p:nvSpPr>
          <p:cNvPr id="5" name="Shape 3"/>
          <p:cNvSpPr/>
          <p:nvPr/>
        </p:nvSpPr>
        <p:spPr>
          <a:xfrm>
            <a:off x="833199" y="2272546"/>
            <a:ext cx="499943" cy="499943"/>
          </a:xfrm>
          <a:prstGeom prst="roundRect">
            <a:avLst>
              <a:gd name="adj" fmla="val 13333"/>
            </a:avLst>
          </a:prstGeom>
          <a:solidFill>
            <a:srgbClr val="312140"/>
          </a:solidFill>
          <a:ln/>
        </p:spPr>
        <p:txBody>
          <a:bodyPr/>
          <a:lstStyle/>
          <a:p>
            <a:endParaRPr lang="en-US"/>
          </a:p>
        </p:txBody>
      </p:sp>
      <p:sp>
        <p:nvSpPr>
          <p:cNvPr id="6" name="Text 4"/>
          <p:cNvSpPr/>
          <p:nvPr/>
        </p:nvSpPr>
        <p:spPr>
          <a:xfrm>
            <a:off x="999292" y="2314218"/>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7" name="Text 5"/>
          <p:cNvSpPr/>
          <p:nvPr/>
        </p:nvSpPr>
        <p:spPr>
          <a:xfrm>
            <a:off x="1555313" y="2348865"/>
            <a:ext cx="24688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Enhancing Accuracy</a:t>
            </a:r>
            <a:endParaRPr lang="en-US" sz="2187" dirty="0"/>
          </a:p>
        </p:txBody>
      </p:sp>
      <p:sp>
        <p:nvSpPr>
          <p:cNvPr id="8" name="Text 6"/>
          <p:cNvSpPr/>
          <p:nvPr/>
        </p:nvSpPr>
        <p:spPr>
          <a:xfrm>
            <a:off x="1555313" y="2918222"/>
            <a:ext cx="2905601"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YOLOv8, an upgraded version of YOLO, introduced additional refinements to the model architecture, resulting in even more accurate player detection.</a:t>
            </a:r>
            <a:endParaRPr lang="en-US" sz="1750" dirty="0"/>
          </a:p>
        </p:txBody>
      </p:sp>
      <p:sp>
        <p:nvSpPr>
          <p:cNvPr id="9" name="Shape 7"/>
          <p:cNvSpPr/>
          <p:nvPr/>
        </p:nvSpPr>
        <p:spPr>
          <a:xfrm>
            <a:off x="4683085" y="2272546"/>
            <a:ext cx="499943" cy="499943"/>
          </a:xfrm>
          <a:prstGeom prst="roundRect">
            <a:avLst>
              <a:gd name="adj" fmla="val 13333"/>
            </a:avLst>
          </a:prstGeom>
          <a:solidFill>
            <a:srgbClr val="312140"/>
          </a:solidFill>
          <a:ln/>
        </p:spPr>
        <p:txBody>
          <a:bodyPr/>
          <a:lstStyle/>
          <a:p>
            <a:endParaRPr lang="en-US"/>
          </a:p>
        </p:txBody>
      </p:sp>
      <p:sp>
        <p:nvSpPr>
          <p:cNvPr id="10" name="Text 8"/>
          <p:cNvSpPr/>
          <p:nvPr/>
        </p:nvSpPr>
        <p:spPr>
          <a:xfrm>
            <a:off x="4849178" y="2314218"/>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1" name="Text 9"/>
          <p:cNvSpPr/>
          <p:nvPr/>
        </p:nvSpPr>
        <p:spPr>
          <a:xfrm>
            <a:off x="5405199" y="2348865"/>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Combined Power</a:t>
            </a:r>
            <a:endParaRPr lang="en-US" sz="2187" dirty="0"/>
          </a:p>
        </p:txBody>
      </p:sp>
      <p:sp>
        <p:nvSpPr>
          <p:cNvPr id="12" name="Text 10"/>
          <p:cNvSpPr/>
          <p:nvPr/>
        </p:nvSpPr>
        <p:spPr>
          <a:xfrm>
            <a:off x="5405199" y="2918222"/>
            <a:ext cx="2905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By integrating YOLOv8 with the improved DETR model, we achieved a synergistic effect that further enhanced our player tracking system.</a:t>
            </a:r>
            <a:endParaRPr lang="en-US" sz="1750" dirty="0"/>
          </a:p>
        </p:txBody>
      </p:sp>
      <p:sp>
        <p:nvSpPr>
          <p:cNvPr id="13" name="Shape 11"/>
          <p:cNvSpPr/>
          <p:nvPr/>
        </p:nvSpPr>
        <p:spPr>
          <a:xfrm>
            <a:off x="833199" y="5446395"/>
            <a:ext cx="499943" cy="499943"/>
          </a:xfrm>
          <a:prstGeom prst="roundRect">
            <a:avLst>
              <a:gd name="adj" fmla="val 13333"/>
            </a:avLst>
          </a:prstGeom>
          <a:solidFill>
            <a:srgbClr val="312140"/>
          </a:solidFill>
          <a:ln/>
        </p:spPr>
        <p:txBody>
          <a:bodyPr/>
          <a:lstStyle/>
          <a:p>
            <a:endParaRPr lang="en-US"/>
          </a:p>
        </p:txBody>
      </p:sp>
      <p:sp>
        <p:nvSpPr>
          <p:cNvPr id="14" name="Text 12"/>
          <p:cNvSpPr/>
          <p:nvPr/>
        </p:nvSpPr>
        <p:spPr>
          <a:xfrm>
            <a:off x="999292" y="5488067"/>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5" name="Text 13"/>
          <p:cNvSpPr/>
          <p:nvPr/>
        </p:nvSpPr>
        <p:spPr>
          <a:xfrm>
            <a:off x="1555313" y="5522714"/>
            <a:ext cx="246888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Robust Performance</a:t>
            </a:r>
            <a:endParaRPr lang="en-US" sz="2187" dirty="0"/>
          </a:p>
        </p:txBody>
      </p:sp>
      <p:sp>
        <p:nvSpPr>
          <p:cNvPr id="16" name="Text 14"/>
          <p:cNvSpPr/>
          <p:nvPr/>
        </p:nvSpPr>
        <p:spPr>
          <a:xfrm>
            <a:off x="1555313" y="6092071"/>
            <a:ext cx="6755487"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combination of YOLOv8 and DETR allowed us to overcome the limitations of traditional methods and achieve robust tracking performance even in challenging scenarios.</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a:ln>
            <a:noFill/>
          </a:ln>
          <a:effectLst>
            <a:softEdge rad="112500"/>
          </a:effectLst>
        </p:spPr>
      </p:pic>
      <p:pic>
        <p:nvPicPr>
          <p:cNvPr id="1030" name="Picture 6" descr="Train YOLOv8 Instance Segmentation on Your Data | by Alon Lekhtman |  Towards Data Science">
            <a:extLst>
              <a:ext uri="{FF2B5EF4-FFF2-40B4-BE49-F238E27FC236}">
                <a16:creationId xmlns:a16="http://schemas.microsoft.com/office/drawing/2014/main" id="{4C1A51D5-6915-F95B-9645-28F5E81C8F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393"/>
          <a:stretch/>
        </p:blipFill>
        <p:spPr bwMode="auto">
          <a:xfrm>
            <a:off x="9699904" y="409264"/>
            <a:ext cx="4176667" cy="3094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Train YOLOv8 Instance Segmentation on Your Data | by Alon Lekhtman |  Towards Data Science">
            <a:extLst>
              <a:ext uri="{FF2B5EF4-FFF2-40B4-BE49-F238E27FC236}">
                <a16:creationId xmlns:a16="http://schemas.microsoft.com/office/drawing/2014/main" id="{FBE7A743-616B-3993-5FBC-94B25DF4CE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086"/>
          <a:stretch/>
        </p:blipFill>
        <p:spPr bwMode="auto">
          <a:xfrm>
            <a:off x="9734043" y="4398862"/>
            <a:ext cx="4202016" cy="3094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1433</Words>
  <Application>Microsoft Office PowerPoint</Application>
  <PresentationFormat>Custom</PresentationFormat>
  <Paragraphs>145</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Mohd Shoeb Shaikh</cp:lastModifiedBy>
  <cp:revision>12</cp:revision>
  <dcterms:created xsi:type="dcterms:W3CDTF">2023-10-15T14:21:50Z</dcterms:created>
  <dcterms:modified xsi:type="dcterms:W3CDTF">2023-11-01T04:40:49Z</dcterms:modified>
</cp:coreProperties>
</file>